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98" r:id="rId2"/>
    <p:sldId id="320" r:id="rId3"/>
    <p:sldId id="300" r:id="rId4"/>
    <p:sldId id="290" r:id="rId5"/>
    <p:sldId id="270" r:id="rId6"/>
    <p:sldId id="263" r:id="rId7"/>
    <p:sldId id="301" r:id="rId8"/>
    <p:sldId id="297" r:id="rId9"/>
    <p:sldId id="259" r:id="rId10"/>
    <p:sldId id="318" r:id="rId11"/>
    <p:sldId id="293" r:id="rId12"/>
    <p:sldId id="260" r:id="rId13"/>
    <p:sldId id="267" r:id="rId14"/>
    <p:sldId id="273" r:id="rId15"/>
    <p:sldId id="265" r:id="rId16"/>
    <p:sldId id="308" r:id="rId17"/>
    <p:sldId id="309" r:id="rId18"/>
    <p:sldId id="315" r:id="rId19"/>
    <p:sldId id="319" r:id="rId20"/>
    <p:sldId id="277" r:id="rId21"/>
    <p:sldId id="278" r:id="rId22"/>
    <p:sldId id="310" r:id="rId23"/>
    <p:sldId id="275" r:id="rId24"/>
    <p:sldId id="305" r:id="rId25"/>
    <p:sldId id="311" r:id="rId26"/>
    <p:sldId id="312" r:id="rId27"/>
    <p:sldId id="313" r:id="rId28"/>
    <p:sldId id="321" r:id="rId29"/>
    <p:sldId id="323" r:id="rId30"/>
    <p:sldId id="322" r:id="rId31"/>
    <p:sldId id="271" r:id="rId32"/>
    <p:sldId id="314" r:id="rId33"/>
    <p:sldId id="302" r:id="rId34"/>
    <p:sldId id="316" r:id="rId35"/>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varScale="1">
        <p:scale>
          <a:sx n="110" d="100"/>
          <a:sy n="110" d="100"/>
        </p:scale>
        <p:origin x="14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00EAC43D-DD51-4B3A-B251-FEC2ED5E7C44}" type="datetimeFigureOut">
              <a:rPr lang="de-DE" smtClean="0"/>
              <a:t>03.09.2024</a:t>
            </a:fld>
            <a:endParaRPr lang="de-DE"/>
          </a:p>
        </p:txBody>
      </p:sp>
      <p:sp>
        <p:nvSpPr>
          <p:cNvPr id="4" name="Fußzeilenplatzhalter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682FFBE7-5F03-4ED1-96C1-7965D758A5EB}" type="slidenum">
              <a:rPr lang="de-DE" smtClean="0"/>
              <a:t>‹Nr.›</a:t>
            </a:fld>
            <a:endParaRPr lang="de-DE"/>
          </a:p>
        </p:txBody>
      </p:sp>
    </p:spTree>
    <p:extLst>
      <p:ext uri="{BB962C8B-B14F-4D97-AF65-F5344CB8AC3E}">
        <p14:creationId xmlns:p14="http://schemas.microsoft.com/office/powerpoint/2010/main" val="195917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34A0D96-A739-400C-ABC4-D0A9348BA667}" type="datetimeFigureOut">
              <a:rPr lang="de-DE" smtClean="0"/>
              <a:t>03.09.2024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125409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34A0D96-A739-400C-ABC4-D0A9348BA667}" type="datetimeFigureOut">
              <a:rPr lang="de-DE" smtClean="0"/>
              <a:t>03.09.2024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312666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34A0D96-A739-400C-ABC4-D0A9348BA667}" type="datetimeFigureOut">
              <a:rPr lang="de-DE" smtClean="0"/>
              <a:t>03.09.2024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57872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7439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34A0D96-A739-400C-ABC4-D0A9348BA667}" type="datetimeFigureOut">
              <a:rPr lang="de-DE" smtClean="0"/>
              <a:t>03.09.2024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257663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34A0D96-A739-400C-ABC4-D0A9348BA667}" type="datetimeFigureOut">
              <a:rPr lang="de-DE" smtClean="0"/>
              <a:t>03.09.2024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294139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34A0D96-A739-400C-ABC4-D0A9348BA667}" type="datetimeFigureOut">
              <a:rPr lang="de-DE" smtClean="0"/>
              <a:t>03.09.2024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145513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34A0D96-A739-400C-ABC4-D0A9348BA667}" type="datetimeFigureOut">
              <a:rPr lang="de-DE" smtClean="0"/>
              <a:t>03.09.2024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407508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34A0D96-A739-400C-ABC4-D0A9348BA667}" type="datetimeFigureOut">
              <a:rPr lang="de-DE" smtClean="0"/>
              <a:t>03.09.2024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113596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34A0D96-A739-400C-ABC4-D0A9348BA667}" type="datetimeFigureOut">
              <a:rPr lang="de-DE" smtClean="0"/>
              <a:t>03.09.2024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174062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34A0D96-A739-400C-ABC4-D0A9348BA667}" type="datetimeFigureOut">
              <a:rPr lang="de-DE" smtClean="0"/>
              <a:t>03.09.2024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203002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34A0D96-A739-400C-ABC4-D0A9348BA667}" type="datetimeFigureOut">
              <a:rPr lang="de-DE" smtClean="0"/>
              <a:t>03.09.2024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ED7A10-4CB7-4630-8BA3-DFD388ED6A1C}" type="slidenum">
              <a:rPr lang="de-DE" smtClean="0"/>
              <a:t>‹Nr.›</a:t>
            </a:fld>
            <a:endParaRPr lang="de-DE"/>
          </a:p>
        </p:txBody>
      </p:sp>
    </p:spTree>
    <p:extLst>
      <p:ext uri="{BB962C8B-B14F-4D97-AF65-F5344CB8AC3E}">
        <p14:creationId xmlns:p14="http://schemas.microsoft.com/office/powerpoint/2010/main" val="54118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A0D96-A739-400C-ABC4-D0A9348BA667}" type="datetimeFigureOut">
              <a:rPr lang="de-DE" smtClean="0"/>
              <a:t>03.09.2024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D7A10-4CB7-4630-8BA3-DFD388ED6A1C}" type="slidenum">
              <a:rPr lang="de-DE" smtClean="0"/>
              <a:t>‹Nr.›</a:t>
            </a:fld>
            <a:endParaRPr lang="de-DE"/>
          </a:p>
        </p:txBody>
      </p:sp>
    </p:spTree>
    <p:extLst>
      <p:ext uri="{BB962C8B-B14F-4D97-AF65-F5344CB8AC3E}">
        <p14:creationId xmlns:p14="http://schemas.microsoft.com/office/powerpoint/2010/main" val="268678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katrin.beez@schule.hessen.d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374573" y="476514"/>
            <a:ext cx="10080434" cy="76808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dirty="0" err="1" smtClean="0">
                <a:solidFill>
                  <a:schemeClr val="bg2">
                    <a:lumMod val="50000"/>
                  </a:schemeClr>
                </a:solidFill>
              </a:rPr>
              <a:t>Nachmittagsangebote</a:t>
            </a:r>
            <a:r>
              <a:rPr lang="en-US" altLang="ko-KR" sz="4800" dirty="0" smtClean="0">
                <a:solidFill>
                  <a:schemeClr val="bg2">
                    <a:lumMod val="50000"/>
                  </a:schemeClr>
                </a:solidFill>
              </a:rPr>
              <a:t>  2024/25 - 1</a:t>
            </a:r>
            <a:endParaRPr lang="ko-KR" altLang="en-US" sz="4800" dirty="0">
              <a:solidFill>
                <a:schemeClr val="bg2">
                  <a:lumMod val="50000"/>
                </a:schemeClr>
              </a:solidFill>
            </a:endParaRPr>
          </a:p>
        </p:txBody>
      </p:sp>
      <p:pic>
        <p:nvPicPr>
          <p:cNvPr id="4" name="Grafik 3"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Rechteck 6"/>
          <p:cNvSpPr/>
          <p:nvPr/>
        </p:nvSpPr>
        <p:spPr>
          <a:xfrm>
            <a:off x="473724" y="1335829"/>
            <a:ext cx="11072360" cy="4124206"/>
          </a:xfrm>
          <a:prstGeom prst="rect">
            <a:avLst/>
          </a:prstGeom>
        </p:spPr>
        <p:txBody>
          <a:bodyPr wrap="square">
            <a:spAutoFit/>
          </a:bodyPr>
          <a:lstStyle/>
          <a:p>
            <a:pPr algn="just">
              <a:spcAft>
                <a:spcPts val="0"/>
              </a:spcAft>
            </a:pPr>
            <a:endParaRPr lang="de-DE" sz="3200" b="1" dirty="0" smtClean="0">
              <a:latin typeface="Bradley Hand ITC" panose="03070402050302030203" pitchFamily="66" charset="0"/>
              <a:ea typeface="Calibri" panose="020F0502020204030204" pitchFamily="34" charset="0"/>
              <a:cs typeface="Calibri" panose="020F0502020204030204" pitchFamily="34" charset="0"/>
            </a:endParaRPr>
          </a:p>
          <a:p>
            <a:pPr algn="just">
              <a:spcAft>
                <a:spcPts val="0"/>
              </a:spcAft>
            </a:pPr>
            <a:r>
              <a:rPr lang="de-DE" sz="3200" b="1" dirty="0" smtClean="0">
                <a:latin typeface="Bradley Hand ITC" panose="03070402050302030203" pitchFamily="66" charset="0"/>
                <a:ea typeface="Calibri" panose="020F0502020204030204" pitchFamily="34" charset="0"/>
                <a:cs typeface="Calibri" panose="020F0502020204030204" pitchFamily="34" charset="0"/>
              </a:rPr>
              <a:t>Liebe Schülerinnen, liebe Schüler, liebe Eltern, </a:t>
            </a:r>
          </a:p>
          <a:p>
            <a:pPr algn="just">
              <a:spcAft>
                <a:spcPts val="0"/>
              </a:spcAft>
            </a:pPr>
            <a:endParaRPr lang="de-DE" dirty="0" smtClean="0">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de-DE" dirty="0" smtClean="0">
                <a:latin typeface="Calibri" panose="020F0502020204030204" pitchFamily="34" charset="0"/>
                <a:ea typeface="Calibri" panose="020F0502020204030204" pitchFamily="34" charset="0"/>
                <a:cs typeface="Calibri" panose="020F0502020204030204" pitchFamily="34" charset="0"/>
              </a:rPr>
              <a:t>Die </a:t>
            </a:r>
            <a:r>
              <a:rPr lang="de-DE" dirty="0" err="1">
                <a:latin typeface="Calibri" panose="020F0502020204030204" pitchFamily="34" charset="0"/>
                <a:ea typeface="Calibri" panose="020F0502020204030204" pitchFamily="34" charset="0"/>
                <a:cs typeface="Calibri" panose="020F0502020204030204" pitchFamily="34" charset="0"/>
              </a:rPr>
              <a:t>Leibnizschule</a:t>
            </a:r>
            <a:r>
              <a:rPr lang="de-DE" dirty="0">
                <a:latin typeface="Calibri" panose="020F0502020204030204" pitchFamily="34" charset="0"/>
                <a:ea typeface="Calibri" panose="020F0502020204030204" pitchFamily="34" charset="0"/>
                <a:cs typeface="Calibri" panose="020F0502020204030204" pitchFamily="34" charset="0"/>
              </a:rPr>
              <a:t> ist </a:t>
            </a:r>
            <a:r>
              <a:rPr lang="de-DE" b="1" dirty="0">
                <a:latin typeface="Calibri" panose="020F0502020204030204" pitchFamily="34" charset="0"/>
                <a:ea typeface="Calibri" panose="020F0502020204030204" pitchFamily="34" charset="0"/>
                <a:cs typeface="Calibri" panose="020F0502020204030204" pitchFamily="34" charset="0"/>
              </a:rPr>
              <a:t>Ganztagsschule mit offenem Angebot (</a:t>
            </a:r>
            <a:r>
              <a:rPr lang="de-DE" dirty="0">
                <a:latin typeface="Calibri" panose="020F0502020204030204" pitchFamily="34" charset="0"/>
                <a:ea typeface="Calibri" panose="020F0502020204030204" pitchFamily="34" charset="0"/>
                <a:cs typeface="Calibri" panose="020F0502020204030204" pitchFamily="34" charset="0"/>
              </a:rPr>
              <a:t>Profil 2). </a:t>
            </a:r>
            <a:r>
              <a:rPr lang="de-DE" dirty="0" smtClean="0">
                <a:latin typeface="Calibri" panose="020F0502020204030204" pitchFamily="34" charset="0"/>
                <a:ea typeface="Calibri" panose="020F0502020204030204" pitchFamily="34" charset="0"/>
                <a:cs typeface="Calibri" panose="020F0502020204030204" pitchFamily="34" charset="0"/>
              </a:rPr>
              <a:t>Auf der Schulhomepage finden </a:t>
            </a:r>
            <a:r>
              <a:rPr lang="de-DE" dirty="0">
                <a:latin typeface="Calibri" panose="020F0502020204030204" pitchFamily="34" charset="0"/>
                <a:ea typeface="Calibri" panose="020F0502020204030204" pitchFamily="34" charset="0"/>
                <a:cs typeface="Calibri" panose="020F0502020204030204" pitchFamily="34" charset="0"/>
              </a:rPr>
              <a:t>Sie eine Übersicht der Lern- und Betreuungsangebote im Ganztag, hierzu zählen die </a:t>
            </a:r>
            <a:r>
              <a:rPr lang="de-DE" dirty="0" smtClean="0">
                <a:latin typeface="Calibri" panose="020F0502020204030204" pitchFamily="34" charset="0"/>
                <a:ea typeface="Calibri" panose="020F0502020204030204" pitchFamily="34" charset="0"/>
                <a:cs typeface="Calibri" panose="020F0502020204030204" pitchFamily="34" charset="0"/>
              </a:rPr>
              <a:t>Arbeitsgemeinschaften und offenen Pausenangebote.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de-DE" dirty="0">
                <a:latin typeface="Calibri" panose="020F0502020204030204" pitchFamily="34" charset="0"/>
                <a:ea typeface="Calibri" panose="020F0502020204030204" pitchFamily="34" charset="0"/>
                <a:cs typeface="Calibri" panose="020F0502020204030204" pitchFamily="34"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de-D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Wann finden die AGs statt?</a:t>
            </a:r>
            <a:endParaRPr lang="de-DE"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Alle AGs </a:t>
            </a:r>
            <a:r>
              <a:rPr lang="de-DE" dirty="0" smtClean="0">
                <a:latin typeface="Calibri" panose="020F0502020204030204" pitchFamily="34" charset="0"/>
                <a:ea typeface="Calibri" panose="020F0502020204030204" pitchFamily="34" charset="0"/>
                <a:cs typeface="Times New Roman" panose="02020603050405020304" pitchFamily="18" charset="0"/>
              </a:rPr>
              <a:t>beginnen – mit Ausnahme der Chöre (ab dem 16.09.) - mit </a:t>
            </a:r>
            <a:r>
              <a:rPr lang="de-DE" dirty="0">
                <a:latin typeface="Calibri" panose="020F0502020204030204" pitchFamily="34" charset="0"/>
                <a:ea typeface="Calibri" panose="020F0502020204030204" pitchFamily="34" charset="0"/>
                <a:cs typeface="Times New Roman" panose="02020603050405020304" pitchFamily="18" charset="0"/>
              </a:rPr>
              <a:t>der zweiten Schulwoche, also </a:t>
            </a:r>
            <a:r>
              <a:rPr lang="de-DE" b="1" dirty="0">
                <a:latin typeface="Calibri" panose="020F0502020204030204" pitchFamily="34" charset="0"/>
                <a:ea typeface="Calibri" panose="020F0502020204030204" pitchFamily="34" charset="0"/>
                <a:cs typeface="Times New Roman" panose="02020603050405020304" pitchFamily="18" charset="0"/>
              </a:rPr>
              <a:t>ab dem 02. September 2024</a:t>
            </a:r>
            <a:r>
              <a:rPr lang="de-DE"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Sie sind kostenlos und finden wöchentlich statt. Die Teilnahme </a:t>
            </a:r>
            <a:r>
              <a:rPr lang="de-DE" dirty="0" smtClean="0">
                <a:latin typeface="Calibri" panose="020F0502020204030204" pitchFamily="34" charset="0"/>
                <a:ea typeface="Calibri" panose="020F0502020204030204" pitchFamily="34" charset="0"/>
                <a:cs typeface="Times New Roman" panose="02020603050405020304" pitchFamily="18" charset="0"/>
              </a:rPr>
              <a:t>wird </a:t>
            </a:r>
            <a:r>
              <a:rPr lang="de-DE" dirty="0">
                <a:latin typeface="Calibri" panose="020F0502020204030204" pitchFamily="34" charset="0"/>
                <a:ea typeface="Calibri" panose="020F0502020204030204" pitchFamily="34" charset="0"/>
                <a:cs typeface="Times New Roman" panose="02020603050405020304" pitchFamily="18" charset="0"/>
              </a:rPr>
              <a:t>positiv im Zeugnis vermerkt. </a:t>
            </a:r>
          </a:p>
          <a:p>
            <a:pPr algn="just">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Während der Schulferien finden keine AGs statt.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30556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87532"/>
            <a:ext cx="9144000" cy="768085"/>
          </a:xfrm>
        </p:spPr>
        <p:txBody>
          <a:bodyPr>
            <a:normAutofit/>
          </a:bodyPr>
          <a:lstStyle/>
          <a:p>
            <a:r>
              <a:rPr lang="en-US" altLang="ko-KR" dirty="0" err="1" smtClean="0"/>
              <a:t>Funktionelle</a:t>
            </a:r>
            <a:r>
              <a:rPr lang="en-US" altLang="ko-KR" dirty="0" smtClean="0"/>
              <a:t> </a:t>
            </a:r>
            <a:r>
              <a:rPr lang="en-US" altLang="ko-KR" dirty="0" err="1" smtClean="0"/>
              <a:t>Athletik</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899711" y="2149660"/>
            <a:ext cx="3308732" cy="4278094"/>
          </a:xfrm>
          <a:prstGeom prst="rect">
            <a:avLst/>
          </a:prstGeom>
          <a:noFill/>
        </p:spPr>
        <p:txBody>
          <a:bodyPr wrap="square" rtlCol="0" anchor="ctr">
            <a:spAutoFit/>
          </a:bodyPr>
          <a:lstStyle/>
          <a:p>
            <a:r>
              <a:rPr lang="en-US" altLang="ko-KR" sz="2000" dirty="0">
                <a:solidFill>
                  <a:schemeClr val="bg1"/>
                </a:solidFill>
                <a:cs typeface="Arial" pitchFamily="34" charset="0"/>
              </a:rPr>
              <a:t>Tag: 	</a:t>
            </a:r>
            <a:r>
              <a:rPr lang="en-US" altLang="ko-KR" sz="2000" dirty="0" smtClean="0">
                <a:solidFill>
                  <a:schemeClr val="bg1"/>
                </a:solidFill>
                <a:cs typeface="Arial" pitchFamily="34" charset="0"/>
              </a:rPr>
              <a:t>Montag</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Zeit</a:t>
            </a:r>
            <a:r>
              <a:rPr lang="en-US" altLang="ko-KR" sz="2000" dirty="0">
                <a:solidFill>
                  <a:schemeClr val="bg1"/>
                </a:solidFill>
                <a:cs typeface="Arial" pitchFamily="34" charset="0"/>
              </a:rPr>
              <a:t>: 	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Jgst</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8 </a:t>
            </a:r>
            <a:r>
              <a:rPr lang="en-US" altLang="ko-KR" sz="2000" dirty="0">
                <a:solidFill>
                  <a:schemeClr val="bg1"/>
                </a:solidFill>
                <a:cs typeface="Arial" pitchFamily="34" charset="0"/>
              </a:rPr>
              <a:t>- 10</a:t>
            </a: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Anzahl</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max. 12</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Gym HTHC</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Leitung</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Frankfurt Athletics</a:t>
            </a:r>
            <a:endParaRPr lang="en-US" altLang="ko-KR" sz="2000" dirty="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p>
          <a:p>
            <a:endParaRPr lang="ko-KR" altLang="en-US" sz="1600" b="1" dirty="0">
              <a:solidFill>
                <a:schemeClr val="bg1"/>
              </a:solidFill>
              <a:latin typeface="Arial" pitchFamily="34" charset="0"/>
              <a:cs typeface="Arial" pitchFamily="34" charset="0"/>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810" y="441916"/>
            <a:ext cx="1535016" cy="859315"/>
          </a:xfrm>
          <a:prstGeom prst="rect">
            <a:avLst/>
          </a:prstGeom>
          <a:noFill/>
          <a:ln>
            <a:noFill/>
          </a:ln>
        </p:spPr>
      </p:pic>
      <p:sp>
        <p:nvSpPr>
          <p:cNvPr id="4" name="Textfeld 3"/>
          <p:cNvSpPr txBox="1"/>
          <p:nvPr/>
        </p:nvSpPr>
        <p:spPr>
          <a:xfrm>
            <a:off x="4394200" y="1487277"/>
            <a:ext cx="6909106" cy="5078313"/>
          </a:xfrm>
          <a:prstGeom prst="rect">
            <a:avLst/>
          </a:prstGeom>
          <a:noFill/>
        </p:spPr>
        <p:txBody>
          <a:bodyPr wrap="square" rtlCol="0">
            <a:spAutoFit/>
          </a:bodyPr>
          <a:lstStyle/>
          <a:p>
            <a:r>
              <a:rPr lang="de-DE" b="1" dirty="0" smtClean="0"/>
              <a:t>Wer </a:t>
            </a:r>
            <a:r>
              <a:rPr lang="de-DE" b="1" dirty="0"/>
              <a:t>seine Fitness verbessern möchte, ist hier richtig</a:t>
            </a:r>
            <a:r>
              <a:rPr lang="de-DE" b="1" dirty="0" smtClean="0"/>
              <a:t>.</a:t>
            </a:r>
          </a:p>
          <a:p>
            <a:endParaRPr lang="de-DE" dirty="0"/>
          </a:p>
          <a:p>
            <a:r>
              <a:rPr lang="de-DE" dirty="0"/>
              <a:t>Wir </a:t>
            </a:r>
            <a:endParaRPr lang="de-DE" dirty="0" smtClean="0"/>
          </a:p>
          <a:p>
            <a:pPr marL="285750" indent="-285750">
              <a:buFont typeface="Arial" panose="020B0604020202020204" pitchFamily="34" charset="0"/>
              <a:buChar char="•"/>
            </a:pPr>
            <a:r>
              <a:rPr lang="de-DE" dirty="0" smtClean="0"/>
              <a:t>führen </a:t>
            </a:r>
            <a:r>
              <a:rPr lang="de-DE" dirty="0"/>
              <a:t>in das Krafttraining mit Zusatzgewichten und Hantelübungen ein.</a:t>
            </a:r>
          </a:p>
          <a:p>
            <a:pPr marL="285750" indent="-285750">
              <a:buFont typeface="Arial" panose="020B0604020202020204" pitchFamily="34" charset="0"/>
              <a:buChar char="•"/>
            </a:pPr>
            <a:r>
              <a:rPr lang="de-DE" dirty="0" smtClean="0"/>
              <a:t>zeigen </a:t>
            </a:r>
            <a:r>
              <a:rPr lang="de-DE" dirty="0"/>
              <a:t>effektive Dehnungsmethoden, um Verletzungen vorzubeugen.</a:t>
            </a:r>
          </a:p>
          <a:p>
            <a:pPr marL="285750" indent="-285750">
              <a:buFont typeface="Arial" panose="020B0604020202020204" pitchFamily="34" charset="0"/>
              <a:buChar char="•"/>
            </a:pPr>
            <a:r>
              <a:rPr lang="de-DE" dirty="0" smtClean="0"/>
              <a:t>kombinieren </a:t>
            </a:r>
            <a:r>
              <a:rPr lang="de-DE" dirty="0"/>
              <a:t>vielfältige athletische Übungen mit Ausdauer- und Schnelligkeitsinhalten, so dass </a:t>
            </a:r>
            <a:r>
              <a:rPr lang="de-DE" dirty="0" smtClean="0"/>
              <a:t>Sportlerinnen und Sportler aller </a:t>
            </a:r>
            <a:r>
              <a:rPr lang="de-DE" dirty="0"/>
              <a:t>Sportarten von diesem Kursangebot profitieren können.</a:t>
            </a:r>
          </a:p>
          <a:p>
            <a:pPr marL="285750" indent="-285750">
              <a:buFont typeface="Arial" panose="020B0604020202020204" pitchFamily="34" charset="0"/>
              <a:buChar char="•"/>
            </a:pPr>
            <a:r>
              <a:rPr lang="de-DE" dirty="0" smtClean="0"/>
              <a:t>geben </a:t>
            </a:r>
            <a:r>
              <a:rPr lang="de-DE" dirty="0"/>
              <a:t>Hinweise, wie durch gesunde Ernährung die Wirkung des Trainings optimiert werden kann.</a:t>
            </a:r>
          </a:p>
          <a:p>
            <a:r>
              <a:rPr lang="de-DE" dirty="0"/>
              <a:t> </a:t>
            </a:r>
          </a:p>
          <a:p>
            <a:r>
              <a:rPr lang="de-DE" dirty="0"/>
              <a:t>Durch den funktionellen Ansatz aller Inhalte des Kurses wird eine erfolgreiche Übertragung auf komplexe sportartspezifische Bewegungsanforderungen gewährleistet</a:t>
            </a:r>
            <a:r>
              <a:rPr lang="de-DE" dirty="0" smtClean="0"/>
              <a:t>.</a:t>
            </a:r>
          </a:p>
          <a:p>
            <a:endParaRPr lang="de-DE" dirty="0"/>
          </a:p>
          <a:p>
            <a:r>
              <a:rPr lang="de-DE" dirty="0" smtClean="0"/>
              <a:t>Treffpunkt: Eingang der Turnhalle am Sportplatz </a:t>
            </a:r>
            <a:r>
              <a:rPr lang="de-DE" dirty="0" err="1" smtClean="0"/>
              <a:t>Heimchenweg</a:t>
            </a:r>
            <a:endParaRPr lang="de-DE" dirty="0"/>
          </a:p>
          <a:p>
            <a:r>
              <a:rPr lang="de-DE" dirty="0"/>
              <a:t> </a:t>
            </a:r>
          </a:p>
        </p:txBody>
      </p:sp>
      <p:sp>
        <p:nvSpPr>
          <p:cNvPr id="7"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Tree>
    <p:extLst>
      <p:ext uri="{BB962C8B-B14F-4D97-AF65-F5344CB8AC3E}">
        <p14:creationId xmlns:p14="http://schemas.microsoft.com/office/powerpoint/2010/main" val="3880755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Fußball</a:t>
            </a:r>
            <a:r>
              <a:rPr lang="en-US" altLang="ko-KR" dirty="0" smtClean="0"/>
              <a:t> 5</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8586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a:t>
            </a:r>
            <a:r>
              <a:rPr lang="en-US" altLang="ko-KR" sz="2000" dirty="0" smtClean="0">
                <a:solidFill>
                  <a:schemeClr val="bg1"/>
                </a:solidFill>
                <a:cs typeface="Arial" pitchFamily="34" charset="0"/>
              </a:rPr>
              <a:t>15:35</a:t>
            </a:r>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                in </a:t>
            </a:r>
            <a:r>
              <a:rPr lang="en-US" altLang="ko-KR" sz="2000" dirty="0" err="1" smtClean="0">
                <a:solidFill>
                  <a:schemeClr val="bg1"/>
                </a:solidFill>
                <a:cs typeface="Arial" pitchFamily="34" charset="0"/>
              </a:rPr>
              <a:t>geraden</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Wochen</a:t>
            </a:r>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18</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err="1" smtClean="0">
                <a:solidFill>
                  <a:schemeClr val="bg1"/>
                </a:solidFill>
                <a:cs typeface="Arial" pitchFamily="34" charset="0"/>
              </a:rPr>
              <a:t>LLbz</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Dietz</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801314"/>
          </a:xfrm>
          <a:prstGeom prst="rect">
            <a:avLst/>
          </a:prstGeom>
          <a:noFill/>
        </p:spPr>
        <p:txBody>
          <a:bodyPr wrap="square" rtlCol="0">
            <a:spAutoFit/>
          </a:bodyPr>
          <a:lstStyle/>
          <a:p>
            <a:r>
              <a:rPr lang="de-DE" dirty="0" smtClean="0"/>
              <a:t>Hast </a:t>
            </a:r>
            <a:r>
              <a:rPr lang="de-DE" dirty="0"/>
              <a:t>Du Lust in der Schule Fußball zu spielen? </a:t>
            </a:r>
            <a:endParaRPr lang="de-DE" dirty="0" smtClean="0"/>
          </a:p>
          <a:p>
            <a:endParaRPr lang="de-DE" dirty="0" smtClean="0"/>
          </a:p>
          <a:p>
            <a:r>
              <a:rPr lang="de-DE" dirty="0" smtClean="0"/>
              <a:t>Willst </a:t>
            </a:r>
            <a:r>
              <a:rPr lang="de-DE" dirty="0"/>
              <a:t>Du Dein </a:t>
            </a:r>
            <a:r>
              <a:rPr lang="de-DE" dirty="0" smtClean="0"/>
              <a:t>Können verbessern </a:t>
            </a:r>
            <a:r>
              <a:rPr lang="de-DE" dirty="0"/>
              <a:t>und Deinen Vorbildern nacheifern</a:t>
            </a:r>
            <a:r>
              <a:rPr lang="de-DE" dirty="0" smtClean="0"/>
              <a:t>?</a:t>
            </a:r>
          </a:p>
          <a:p>
            <a:endParaRPr lang="de-DE" dirty="0" smtClean="0"/>
          </a:p>
          <a:p>
            <a:endParaRPr lang="de-DE" dirty="0"/>
          </a:p>
          <a:p>
            <a:r>
              <a:rPr lang="de-DE" b="1" dirty="0"/>
              <a:t>Dann bist Du in der Fußball AG am richtigen Platz</a:t>
            </a:r>
            <a:r>
              <a:rPr lang="de-DE" b="1" dirty="0" smtClean="0"/>
              <a:t>!</a:t>
            </a:r>
          </a:p>
          <a:p>
            <a:endParaRPr lang="de-DE" dirty="0"/>
          </a:p>
          <a:p>
            <a:r>
              <a:rPr lang="de-DE" dirty="0"/>
              <a:t>Was erwartet Dich in der Fußball AG</a:t>
            </a:r>
            <a:r>
              <a:rPr lang="de-DE" dirty="0" smtClean="0"/>
              <a:t>?</a:t>
            </a:r>
          </a:p>
          <a:p>
            <a:endParaRPr lang="de-DE" dirty="0" smtClean="0"/>
          </a:p>
          <a:p>
            <a:endParaRPr lang="de-DE" dirty="0"/>
          </a:p>
          <a:p>
            <a:r>
              <a:rPr lang="de-DE" dirty="0"/>
              <a:t>o Fußballspiele, in denen Du Dich richtig austoben </a:t>
            </a:r>
            <a:r>
              <a:rPr lang="de-DE" dirty="0" smtClean="0"/>
              <a:t>kannst</a:t>
            </a:r>
          </a:p>
          <a:p>
            <a:endParaRPr lang="de-DE" dirty="0"/>
          </a:p>
          <a:p>
            <a:r>
              <a:rPr lang="de-DE" dirty="0"/>
              <a:t>o </a:t>
            </a:r>
            <a:r>
              <a:rPr lang="de-DE" dirty="0" smtClean="0"/>
              <a:t>abwechslungsreiches </a:t>
            </a:r>
            <a:r>
              <a:rPr lang="de-DE" dirty="0"/>
              <a:t>Technik-/</a:t>
            </a:r>
            <a:r>
              <a:rPr lang="de-DE" dirty="0" smtClean="0"/>
              <a:t>Taktiktraining</a:t>
            </a:r>
          </a:p>
          <a:p>
            <a:endParaRPr lang="de-DE" dirty="0"/>
          </a:p>
          <a:p>
            <a:r>
              <a:rPr lang="de-DE" dirty="0"/>
              <a:t>o Viele verschiedene motivierende </a:t>
            </a:r>
            <a:r>
              <a:rPr lang="de-DE" dirty="0" smtClean="0"/>
              <a:t>Spielformen</a:t>
            </a:r>
          </a:p>
          <a:p>
            <a:endParaRPr lang="de-DE" dirty="0"/>
          </a:p>
          <a:p>
            <a:r>
              <a:rPr lang="de-DE" dirty="0"/>
              <a:t>o „Fair Play“ steht in der Fußball AG im Vordergrund</a:t>
            </a:r>
            <a:endParaRPr lang="de-DE" sz="2000" dirty="0">
              <a:solidFill>
                <a:srgbClr val="000000"/>
              </a:solidFill>
              <a:ea typeface="Microsoft YaHei" pitchFamily="2"/>
              <a:cs typeface="Arial Unicode MS" pitchFamily="2"/>
            </a:endParaRPr>
          </a:p>
        </p:txBody>
      </p:sp>
    </p:spTree>
    <p:extLst>
      <p:ext uri="{BB962C8B-B14F-4D97-AF65-F5344CB8AC3E}">
        <p14:creationId xmlns:p14="http://schemas.microsoft.com/office/powerpoint/2010/main" val="13513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Chor</a:t>
            </a:r>
            <a:r>
              <a:rPr lang="en-US" altLang="ko-KR" dirty="0" smtClean="0"/>
              <a:t> 7 - 10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013336"/>
            <a:ext cx="3152815" cy="4585871"/>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8. / 9. </a:t>
            </a:r>
            <a:r>
              <a:rPr lang="en-US" altLang="ko-KR" sz="2000" dirty="0" err="1" smtClean="0">
                <a:solidFill>
                  <a:schemeClr val="bg1"/>
                </a:solidFill>
                <a:cs typeface="Arial" pitchFamily="34" charset="0"/>
              </a:rPr>
              <a:t>Stunde</a:t>
            </a:r>
            <a:endParaRPr lang="en-US" altLang="ko-KR" sz="2000" dirty="0" smtClean="0">
              <a:solidFill>
                <a:schemeClr val="bg1"/>
              </a:solidFill>
              <a:cs typeface="Arial" pitchFamily="34" charset="0"/>
            </a:endParaRPr>
          </a:p>
          <a:p>
            <a:r>
              <a:rPr lang="en-US" altLang="ko-KR" sz="2000" dirty="0" smtClean="0">
                <a:solidFill>
                  <a:schemeClr val="bg1"/>
                </a:solidFill>
                <a:cs typeface="Arial" pitchFamily="34" charset="0"/>
              </a:rPr>
              <a:t>	14:00 – 15:00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7 - 10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ohne</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Begrenzung</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Görde</a:t>
            </a:r>
            <a:r>
              <a:rPr lang="en-US" altLang="ko-KR" sz="2000" dirty="0" smtClean="0">
                <a:solidFill>
                  <a:schemeClr val="bg1"/>
                </a:solidFill>
                <a:cs typeface="Arial" pitchFamily="34" charset="0"/>
              </a:rPr>
              <a:t>-Vogt</a:t>
            </a: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Möhn</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5078313"/>
          </a:xfrm>
          <a:prstGeom prst="rect">
            <a:avLst/>
          </a:prstGeom>
          <a:noFill/>
        </p:spPr>
        <p:txBody>
          <a:bodyPr wrap="square" rtlCol="0">
            <a:spAutoFit/>
          </a:bodyPr>
          <a:lstStyle/>
          <a:p>
            <a:r>
              <a:rPr lang="de-DE" b="1" i="1" dirty="0" err="1" smtClean="0"/>
              <a:t>Singing</a:t>
            </a:r>
            <a:r>
              <a:rPr lang="de-DE" b="1" i="1" dirty="0" smtClean="0"/>
              <a:t> </a:t>
            </a:r>
            <a:r>
              <a:rPr lang="de-DE" b="1" i="1" dirty="0" err="1" smtClean="0"/>
              <a:t>alltogether</a:t>
            </a:r>
            <a:r>
              <a:rPr lang="de-DE" b="1" i="1" dirty="0"/>
              <a:t>!</a:t>
            </a:r>
            <a:r>
              <a:rPr lang="de-DE" b="1" dirty="0"/>
              <a:t> </a:t>
            </a:r>
            <a:r>
              <a:rPr lang="de-DE" dirty="0"/>
              <a:t>Gemeinsames Singen macht Spaß! </a:t>
            </a:r>
            <a:endParaRPr lang="de-DE" dirty="0" smtClean="0"/>
          </a:p>
          <a:p>
            <a:endParaRPr lang="de-DE" dirty="0"/>
          </a:p>
          <a:p>
            <a:r>
              <a:rPr lang="de-DE" dirty="0"/>
              <a:t>Deshalb singen wir im Mittelstufenchor vor allem aktuelle mehrstimmige Lieder und Songs, die sich zu wahren Ohrwürmern entwickeln. </a:t>
            </a:r>
          </a:p>
          <a:p>
            <a:r>
              <a:rPr lang="de-DE" dirty="0"/>
              <a:t> </a:t>
            </a:r>
          </a:p>
          <a:p>
            <a:r>
              <a:rPr lang="de-DE" dirty="0"/>
              <a:t>Wenn du im Mittelstufenchor mitsingst, </a:t>
            </a:r>
          </a:p>
          <a:p>
            <a:pPr marL="285750" lvl="0" indent="-285750">
              <a:buFont typeface="Arial" panose="020B0604020202020204" pitchFamily="34" charset="0"/>
              <a:buChar char="•"/>
            </a:pPr>
            <a:r>
              <a:rPr lang="de-DE" dirty="0"/>
              <a:t>trainierst du Atmung und Stimme, </a:t>
            </a:r>
          </a:p>
          <a:p>
            <a:pPr marL="285750" lvl="0" indent="-285750">
              <a:buFont typeface="Arial" panose="020B0604020202020204" pitchFamily="34" charset="0"/>
              <a:buChar char="•"/>
            </a:pPr>
            <a:r>
              <a:rPr lang="de-DE" dirty="0"/>
              <a:t>erlernst das mehrstimmige Singen, </a:t>
            </a:r>
          </a:p>
          <a:p>
            <a:pPr marL="285750" lvl="0" indent="-285750">
              <a:buFont typeface="Arial" panose="020B0604020202020204" pitchFamily="34" charset="0"/>
              <a:buChar char="•"/>
            </a:pPr>
            <a:r>
              <a:rPr lang="de-DE" dirty="0"/>
              <a:t>erhältst Tipps, wie du deine Stimme richtig zum Klingen bringen kannst, </a:t>
            </a:r>
          </a:p>
          <a:p>
            <a:pPr marL="285750" lvl="0" indent="-285750">
              <a:buFont typeface="Arial" panose="020B0604020202020204" pitchFamily="34" charset="0"/>
              <a:buChar char="•"/>
            </a:pPr>
            <a:r>
              <a:rPr lang="de-DE" dirty="0"/>
              <a:t>bereitest dich in wöchentlichen Proben auf die Sommer- und Winterkonzerte vor, </a:t>
            </a:r>
          </a:p>
          <a:p>
            <a:pPr marL="285750" lvl="0" indent="-285750">
              <a:buFont typeface="Arial" panose="020B0604020202020204" pitchFamily="34" charset="0"/>
              <a:buChar char="•"/>
            </a:pPr>
            <a:r>
              <a:rPr lang="de-DE" dirty="0"/>
              <a:t>nimmst an den Musikfahrten teil,</a:t>
            </a:r>
          </a:p>
          <a:p>
            <a:pPr marL="285750" lvl="0" indent="-285750">
              <a:buFont typeface="Arial" panose="020B0604020202020204" pitchFamily="34" charset="0"/>
              <a:buChar char="•"/>
            </a:pPr>
            <a:r>
              <a:rPr lang="de-DE" dirty="0"/>
              <a:t>wirkst musikalisch bei weiteren schulischen Veranstaltungen mit. </a:t>
            </a:r>
          </a:p>
          <a:p>
            <a:r>
              <a:rPr lang="de-DE" dirty="0"/>
              <a:t>Eine regelmäßige und engagierte Teilnahme wird von dir erwartet.  </a:t>
            </a:r>
          </a:p>
          <a:p>
            <a:r>
              <a:rPr lang="de-DE" b="1" dirty="0"/>
              <a:t> </a:t>
            </a:r>
            <a:endParaRPr lang="de-DE" dirty="0"/>
          </a:p>
          <a:p>
            <a:r>
              <a:rPr lang="de-DE" b="1" dirty="0"/>
              <a:t>Achtung: Der Chor startet ab dem </a:t>
            </a:r>
            <a:r>
              <a:rPr lang="de-DE" b="1" dirty="0" smtClean="0"/>
              <a:t>17.09.!</a:t>
            </a:r>
            <a:endParaRPr lang="de-DE" dirty="0"/>
          </a:p>
        </p:txBody>
      </p:sp>
    </p:spTree>
    <p:extLst>
      <p:ext uri="{BB962C8B-B14F-4D97-AF65-F5344CB8AC3E}">
        <p14:creationId xmlns:p14="http://schemas.microsoft.com/office/powerpoint/2010/main" val="112958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Roboter</a:t>
            </a:r>
            <a:r>
              <a:rPr lang="en-US" altLang="ko-KR" dirty="0" smtClean="0"/>
              <a:t> 7 - 10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2976331"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7 - 10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H1.26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a:t>
            </a:r>
            <a:r>
              <a:rPr lang="en-US" altLang="ko-KR" sz="2000" dirty="0" err="1" smtClean="0">
                <a:solidFill>
                  <a:schemeClr val="bg1"/>
                </a:solidFill>
                <a:cs typeface="Arial" pitchFamily="34" charset="0"/>
              </a:rPr>
              <a:t>Lamann</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3970318"/>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Voraussetzungen</a:t>
            </a:r>
            <a:r>
              <a:rPr lang="de-DE" dirty="0" smtClean="0">
                <a:solidFill>
                  <a:srgbClr val="000000"/>
                </a:solidFill>
                <a:ea typeface="Calibri" pitchFamily="34"/>
                <a:cs typeface="Times New Roman" pitchFamily="18"/>
              </a:rPr>
              <a:t>:</a:t>
            </a:r>
          </a:p>
          <a:p>
            <a:pPr lvl="0">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Spaß </a:t>
            </a:r>
            <a:r>
              <a:rPr lang="de-DE" dirty="0">
                <a:solidFill>
                  <a:srgbClr val="000000"/>
                </a:solidFill>
                <a:ea typeface="Calibri" pitchFamily="34"/>
                <a:cs typeface="Times New Roman" pitchFamily="18"/>
              </a:rPr>
              <a:t>am Konstruieren, Tüfteln und Programmieren, Lust, etwas Neues zu probieren. </a:t>
            </a:r>
            <a:endParaRPr lang="de-DE" dirty="0" smtClean="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endParaRPr lang="de-DE" dirty="0" smtClean="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r>
              <a:rPr lang="de-DE" b="1" dirty="0" smtClean="0">
                <a:solidFill>
                  <a:srgbClr val="000000"/>
                </a:solidFill>
                <a:ea typeface="Calibri" pitchFamily="34"/>
                <a:cs typeface="Times New Roman" pitchFamily="18"/>
              </a:rPr>
              <a:t>Programmierkenntnisse </a:t>
            </a:r>
            <a:r>
              <a:rPr lang="de-DE" b="1" dirty="0">
                <a:solidFill>
                  <a:srgbClr val="000000"/>
                </a:solidFill>
                <a:ea typeface="Calibri" pitchFamily="34"/>
                <a:cs typeface="Times New Roman" pitchFamily="18"/>
              </a:rPr>
              <a:t>sind </a:t>
            </a:r>
            <a:r>
              <a:rPr lang="de-DE" b="1" u="sng" dirty="0">
                <a:solidFill>
                  <a:srgbClr val="000000"/>
                </a:solidFill>
                <a:ea typeface="Calibri" pitchFamily="34"/>
                <a:cs typeface="Times New Roman" pitchFamily="18"/>
              </a:rPr>
              <a:t>nicht</a:t>
            </a:r>
            <a:r>
              <a:rPr lang="de-DE" b="1" dirty="0">
                <a:solidFill>
                  <a:srgbClr val="000000"/>
                </a:solidFill>
                <a:ea typeface="Calibri" pitchFamily="34"/>
                <a:cs typeface="Times New Roman" pitchFamily="18"/>
              </a:rPr>
              <a:t> notwendig. </a:t>
            </a:r>
            <a:endParaRPr lang="de-DE" b="1" dirty="0" smtClean="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r>
              <a:rPr lang="de-DE" b="1" dirty="0">
                <a:solidFill>
                  <a:srgbClr val="000000"/>
                </a:solidFill>
                <a:ea typeface="Calibri" pitchFamily="34"/>
                <a:cs typeface="Times New Roman" pitchFamily="18"/>
              </a:rPr>
              <a:t>Wir arbeiten mit </a:t>
            </a:r>
            <a:r>
              <a:rPr lang="de-DE" b="1" dirty="0" smtClean="0">
                <a:solidFill>
                  <a:srgbClr val="000000"/>
                </a:solidFill>
                <a:ea typeface="Calibri" pitchFamily="34"/>
                <a:cs typeface="Times New Roman" pitchFamily="18"/>
              </a:rPr>
              <a:t>Lego </a:t>
            </a:r>
            <a:r>
              <a:rPr lang="de-DE" b="1" dirty="0">
                <a:solidFill>
                  <a:srgbClr val="000000"/>
                </a:solidFill>
                <a:ea typeface="Calibri" pitchFamily="34"/>
                <a:cs typeface="Times New Roman" pitchFamily="18"/>
              </a:rPr>
              <a:t>-Technik und </a:t>
            </a:r>
            <a:r>
              <a:rPr lang="de-DE" b="1" dirty="0" smtClean="0"/>
              <a:t>EV-3</a:t>
            </a:r>
            <a:r>
              <a:rPr lang="de-DE" b="1" dirty="0">
                <a:solidFill>
                  <a:srgbClr val="000000"/>
                </a:solidFill>
                <a:cs typeface="Times New Roman" pitchFamily="18"/>
              </a:rPr>
              <a:t>-</a:t>
            </a:r>
            <a:r>
              <a:rPr lang="de-DE" b="1" dirty="0" smtClean="0">
                <a:solidFill>
                  <a:srgbClr val="000000"/>
                </a:solidFill>
                <a:ea typeface="Calibri" pitchFamily="34"/>
                <a:cs typeface="Times New Roman" pitchFamily="18"/>
              </a:rPr>
              <a:t>Computerbausteinen</a:t>
            </a:r>
            <a:r>
              <a:rPr lang="de-DE" dirty="0">
                <a:solidFill>
                  <a:srgbClr val="000000"/>
                </a:solidFill>
                <a:ea typeface="Calibri" pitchFamily="34"/>
                <a:cs typeface="Times New Roman" pitchFamily="18"/>
              </a:rPr>
              <a:t>. </a:t>
            </a:r>
            <a:endParaRPr lang="de-DE" dirty="0" smtClean="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Mögliche Projekte:</a:t>
            </a:r>
          </a:p>
          <a:p>
            <a:pPr marL="285750" lvl="0" indent="-285750">
              <a:buSzPct val="100000"/>
              <a:buFont typeface="Arial" pitchFamily="34"/>
              <a:buChar char="•"/>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Große Bauten, wie z.B. Brücken/Kräne</a:t>
            </a:r>
          </a:p>
          <a:p>
            <a:pPr marL="285750" lvl="0" indent="-285750">
              <a:buSzPct val="100000"/>
              <a:buFont typeface="Arial" pitchFamily="34"/>
              <a:buChar char="•"/>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Sich selbst steuernde </a:t>
            </a:r>
            <a:r>
              <a:rPr lang="de-DE" dirty="0" smtClean="0">
                <a:solidFill>
                  <a:srgbClr val="000000"/>
                </a:solidFill>
                <a:ea typeface="Calibri" pitchFamily="34"/>
                <a:cs typeface="Times New Roman" pitchFamily="18"/>
              </a:rPr>
              <a:t>Fahrzeuge </a:t>
            </a:r>
            <a:r>
              <a:rPr lang="de-DE" dirty="0">
                <a:solidFill>
                  <a:srgbClr val="000000"/>
                </a:solidFill>
                <a:ea typeface="Calibri" pitchFamily="34"/>
                <a:cs typeface="Times New Roman" pitchFamily="18"/>
              </a:rPr>
              <a:t>(Autonomes Fahren)</a:t>
            </a:r>
          </a:p>
          <a:p>
            <a:pPr marL="285750" lvl="0" indent="-285750">
              <a:buSzPct val="100000"/>
              <a:buFont typeface="Arial" pitchFamily="34"/>
              <a:buChar char="•"/>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Nachbau antiker Maschinen</a:t>
            </a:r>
          </a:p>
          <a:p>
            <a:pPr marL="285750" lvl="0" indent="-285750">
              <a:buSzPct val="100000"/>
              <a:buFont typeface="Arial" pitchFamily="34"/>
              <a:buChar char="•"/>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Entwicklung eigener Sensoren für </a:t>
            </a:r>
            <a:r>
              <a:rPr lang="de-DE" dirty="0" smtClean="0">
                <a:solidFill>
                  <a:srgbClr val="000000"/>
                </a:solidFill>
                <a:ea typeface="Calibri" pitchFamily="34"/>
                <a:cs typeface="Times New Roman" pitchFamily="18"/>
              </a:rPr>
              <a:t>die </a:t>
            </a:r>
            <a:r>
              <a:rPr lang="de-DE" dirty="0">
                <a:solidFill>
                  <a:srgbClr val="000000"/>
                </a:solidFill>
                <a:ea typeface="Calibri" pitchFamily="34"/>
                <a:cs typeface="Times New Roman" pitchFamily="18"/>
              </a:rPr>
              <a:t>Steuerung der NXT-Bausteine</a:t>
            </a:r>
          </a:p>
          <a:p>
            <a:pPr marL="285750" lvl="0" indent="-285750">
              <a:buSzPct val="100000"/>
              <a:buFont typeface="Arial" pitchFamily="34"/>
              <a:buChar char="•"/>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Umsetzung eigener Ideen</a:t>
            </a:r>
          </a:p>
        </p:txBody>
      </p:sp>
    </p:spTree>
    <p:extLst>
      <p:ext uri="{BB962C8B-B14F-4D97-AF65-F5344CB8AC3E}">
        <p14:creationId xmlns:p14="http://schemas.microsoft.com/office/powerpoint/2010/main" val="374311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NaWi</a:t>
            </a:r>
            <a:r>
              <a:rPr lang="en-US" altLang="ko-KR" dirty="0" smtClean="0"/>
              <a:t> 5</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321112"/>
            <a:ext cx="2976331" cy="3970318"/>
          </a:xfrm>
          <a:prstGeom prst="rect">
            <a:avLst/>
          </a:prstGeom>
          <a:noFill/>
        </p:spPr>
        <p:txBody>
          <a:bodyPr wrap="square" rtlCol="0" anchor="ctr">
            <a:spAutoFit/>
          </a:bodyPr>
          <a:lstStyle/>
          <a:p>
            <a:r>
              <a:rPr lang="en-US" altLang="ko-KR" dirty="0" smtClean="0">
                <a:solidFill>
                  <a:schemeClr val="bg1"/>
                </a:solidFill>
                <a:latin typeface="Arial" pitchFamily="34" charset="0"/>
                <a:cs typeface="Arial" pitchFamily="34" charset="0"/>
              </a:rPr>
              <a:t>Tag: 	</a:t>
            </a:r>
            <a:r>
              <a:rPr lang="en-US" altLang="ko-KR" dirty="0" err="1" smtClean="0">
                <a:solidFill>
                  <a:schemeClr val="bg1"/>
                </a:solidFill>
                <a:latin typeface="Arial" pitchFamily="34" charset="0"/>
                <a:cs typeface="Arial" pitchFamily="34" charset="0"/>
              </a:rPr>
              <a:t>Dienstag</a:t>
            </a:r>
            <a:endParaRPr lang="en-US" altLang="ko-KR" dirty="0" smtClean="0">
              <a:solidFill>
                <a:schemeClr val="bg1"/>
              </a:solidFill>
              <a:latin typeface="Arial" pitchFamily="34" charset="0"/>
              <a:cs typeface="Arial" pitchFamily="34" charset="0"/>
            </a:endParaRPr>
          </a:p>
          <a:p>
            <a:endParaRPr lang="en-US" altLang="ko-KR" dirty="0" smtClean="0">
              <a:solidFill>
                <a:schemeClr val="bg1"/>
              </a:solidFill>
              <a:latin typeface="Arial" pitchFamily="34" charset="0"/>
              <a:cs typeface="Arial" pitchFamily="34" charset="0"/>
            </a:endParaRPr>
          </a:p>
          <a:p>
            <a:r>
              <a:rPr lang="en-US" altLang="ko-KR" dirty="0" err="1" smtClean="0">
                <a:solidFill>
                  <a:schemeClr val="bg1"/>
                </a:solidFill>
                <a:latin typeface="Arial" pitchFamily="34" charset="0"/>
                <a:cs typeface="Arial" pitchFamily="34" charset="0"/>
              </a:rPr>
              <a:t>Zeit</a:t>
            </a:r>
            <a:r>
              <a:rPr lang="en-US" altLang="ko-KR" dirty="0" smtClean="0">
                <a:solidFill>
                  <a:schemeClr val="bg1"/>
                </a:solidFill>
                <a:latin typeface="Arial" pitchFamily="34" charset="0"/>
                <a:cs typeface="Arial" pitchFamily="34" charset="0"/>
              </a:rPr>
              <a:t>: 	</a:t>
            </a:r>
            <a:r>
              <a:rPr lang="en-US" altLang="ko-KR" dirty="0">
                <a:solidFill>
                  <a:schemeClr val="bg1"/>
                </a:solidFill>
                <a:cs typeface="Arial" pitchFamily="34" charset="0"/>
              </a:rPr>
              <a:t>8. / 9.  </a:t>
            </a:r>
            <a:r>
              <a:rPr lang="en-US" altLang="ko-KR" dirty="0" err="1">
                <a:solidFill>
                  <a:schemeClr val="bg1"/>
                </a:solidFill>
                <a:cs typeface="Arial" pitchFamily="34" charset="0"/>
              </a:rPr>
              <a:t>Stunde</a:t>
            </a:r>
            <a:endParaRPr lang="en-US" altLang="ko-KR" dirty="0">
              <a:solidFill>
                <a:schemeClr val="bg1"/>
              </a:solidFill>
              <a:cs typeface="Arial" pitchFamily="34" charset="0"/>
            </a:endParaRPr>
          </a:p>
          <a:p>
            <a:r>
              <a:rPr lang="en-US" altLang="ko-KR" dirty="0">
                <a:solidFill>
                  <a:schemeClr val="bg1"/>
                </a:solidFill>
                <a:cs typeface="Arial" pitchFamily="34" charset="0"/>
              </a:rPr>
              <a:t>	14:00 – 15:35</a:t>
            </a:r>
          </a:p>
          <a:p>
            <a:endParaRPr lang="en-US" altLang="ko-KR" dirty="0">
              <a:solidFill>
                <a:schemeClr val="bg1"/>
              </a:solidFill>
              <a:latin typeface="Arial" pitchFamily="34" charset="0"/>
              <a:cs typeface="Arial" pitchFamily="34" charset="0"/>
            </a:endParaRPr>
          </a:p>
          <a:p>
            <a:r>
              <a:rPr lang="en-US" altLang="ko-KR" dirty="0" err="1" smtClean="0">
                <a:solidFill>
                  <a:schemeClr val="bg1"/>
                </a:solidFill>
                <a:latin typeface="Arial" pitchFamily="34" charset="0"/>
                <a:cs typeface="Arial" pitchFamily="34" charset="0"/>
              </a:rPr>
              <a:t>Jgst</a:t>
            </a:r>
            <a:r>
              <a:rPr lang="en-US" altLang="ko-KR" dirty="0" smtClean="0">
                <a:solidFill>
                  <a:schemeClr val="bg1"/>
                </a:solidFill>
                <a:latin typeface="Arial" pitchFamily="34" charset="0"/>
                <a:cs typeface="Arial" pitchFamily="34" charset="0"/>
              </a:rPr>
              <a:t>.: 	5</a:t>
            </a:r>
          </a:p>
          <a:p>
            <a:endParaRPr lang="en-US" altLang="ko-KR" dirty="0">
              <a:solidFill>
                <a:schemeClr val="bg1"/>
              </a:solidFill>
              <a:latin typeface="Arial" pitchFamily="34" charset="0"/>
              <a:cs typeface="Arial" pitchFamily="34" charset="0"/>
            </a:endParaRPr>
          </a:p>
          <a:p>
            <a:r>
              <a:rPr lang="en-US" altLang="ko-KR" dirty="0" err="1" smtClean="0">
                <a:solidFill>
                  <a:schemeClr val="bg1"/>
                </a:solidFill>
                <a:latin typeface="Arial" pitchFamily="34" charset="0"/>
                <a:cs typeface="Arial" pitchFamily="34" charset="0"/>
              </a:rPr>
              <a:t>Anzahl</a:t>
            </a:r>
            <a:r>
              <a:rPr lang="en-US" altLang="ko-KR" dirty="0" smtClean="0">
                <a:solidFill>
                  <a:schemeClr val="bg1"/>
                </a:solidFill>
                <a:latin typeface="Arial" pitchFamily="34" charset="0"/>
                <a:cs typeface="Arial" pitchFamily="34" charset="0"/>
              </a:rPr>
              <a:t>:	max. 12</a:t>
            </a:r>
          </a:p>
          <a:p>
            <a:endParaRPr lang="en-US" altLang="ko-KR" dirty="0">
              <a:solidFill>
                <a:schemeClr val="bg1"/>
              </a:solidFill>
              <a:latin typeface="Arial" pitchFamily="34" charset="0"/>
              <a:cs typeface="Arial" pitchFamily="34" charset="0"/>
            </a:endParaRPr>
          </a:p>
          <a:p>
            <a:r>
              <a:rPr lang="en-US" altLang="ko-KR" dirty="0" smtClean="0">
                <a:solidFill>
                  <a:schemeClr val="bg1"/>
                </a:solidFill>
                <a:latin typeface="Arial" pitchFamily="34" charset="0"/>
                <a:cs typeface="Arial" pitchFamily="34" charset="0"/>
              </a:rPr>
              <a:t>Ort:	H-.12</a:t>
            </a:r>
          </a:p>
          <a:p>
            <a:endParaRPr lang="en-US" altLang="ko-KR" dirty="0">
              <a:solidFill>
                <a:schemeClr val="bg1"/>
              </a:solidFill>
              <a:latin typeface="Arial" pitchFamily="34" charset="0"/>
              <a:cs typeface="Arial" pitchFamily="34" charset="0"/>
            </a:endParaRPr>
          </a:p>
          <a:p>
            <a:r>
              <a:rPr lang="en-US" altLang="ko-KR" dirty="0" err="1" smtClean="0">
                <a:solidFill>
                  <a:schemeClr val="bg1"/>
                </a:solidFill>
                <a:latin typeface="Arial" pitchFamily="34" charset="0"/>
                <a:cs typeface="Arial" pitchFamily="34" charset="0"/>
              </a:rPr>
              <a:t>Leitung</a:t>
            </a:r>
            <a:r>
              <a:rPr lang="en-US" altLang="ko-KR" dirty="0" smtClean="0">
                <a:solidFill>
                  <a:schemeClr val="bg1"/>
                </a:solidFill>
                <a:latin typeface="Arial" pitchFamily="34" charset="0"/>
                <a:cs typeface="Arial" pitchFamily="34" charset="0"/>
              </a:rPr>
              <a:t>:	Herr </a:t>
            </a:r>
            <a:r>
              <a:rPr lang="en-US" altLang="ko-KR" dirty="0" err="1" smtClean="0">
                <a:solidFill>
                  <a:schemeClr val="bg1"/>
                </a:solidFill>
                <a:latin typeface="Arial" pitchFamily="34" charset="0"/>
                <a:cs typeface="Arial" pitchFamily="34" charset="0"/>
              </a:rPr>
              <a:t>Halla</a:t>
            </a:r>
            <a:endParaRPr lang="en-US" altLang="ko-KR" dirty="0" smtClean="0">
              <a:solidFill>
                <a:schemeClr val="bg1"/>
              </a:solidFill>
              <a:latin typeface="Arial" pitchFamily="34" charset="0"/>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2616101"/>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t>In unserer </a:t>
            </a:r>
            <a:r>
              <a:rPr lang="de-DE" dirty="0" smtClean="0"/>
              <a:t>Naturwissenschafts-AG…</a:t>
            </a:r>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widmen </a:t>
            </a:r>
            <a:r>
              <a:rPr lang="de-DE" dirty="0"/>
              <a:t>wir uns </a:t>
            </a:r>
            <a:r>
              <a:rPr lang="de-DE" b="1" dirty="0"/>
              <a:t>spannenden Fragen und Phänomenen aus der Welt der Wissenschaft</a:t>
            </a:r>
            <a:r>
              <a:rPr lang="de-DE" dirty="0"/>
              <a:t>. </a:t>
            </a:r>
            <a:endParaRPr lang="de-DE" dirty="0" smtClean="0"/>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Wir </a:t>
            </a:r>
            <a:r>
              <a:rPr lang="de-DE" dirty="0"/>
              <a:t>erforschen gemeinsam biologische, chemische und physikalische Zusammenhänge, führen Experimente durch und entdecken die Geheimnisse unserer natürlichen Umwelt</a:t>
            </a:r>
            <a:r>
              <a:rPr lang="de-DE" dirty="0" smtClean="0"/>
              <a:t>.</a:t>
            </a:r>
          </a:p>
          <a:p>
            <a:pPr lvl="0" algn="just">
              <a:defRPr sz="1800" b="0" i="0" u="none" strike="noStrike" kern="0" cap="none" spc="0" baseline="0">
                <a:solidFill>
                  <a:srgbClr val="000000"/>
                </a:solidFill>
                <a:uFillTx/>
              </a:defRPr>
            </a:pPr>
            <a:endParaRPr lang="de-DE" sz="2000" dirty="0">
              <a:solidFill>
                <a:srgbClr val="FF0000"/>
              </a:solidFill>
              <a:ea typeface="Microsoft YaHei" pitchFamily="2"/>
              <a:cs typeface="Arial Unicode MS" pitchFamily="2"/>
            </a:endParaRP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291428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smtClean="0"/>
              <a:t>3-D-Druck 9-10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0" y="2167224"/>
            <a:ext cx="3331840"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9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10</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a:solidFill>
                  <a:schemeClr val="bg1"/>
                </a:solidFill>
                <a:cs typeface="Arial" pitchFamily="34" charset="0"/>
              </a:rPr>
              <a:t>MINT-</a:t>
            </a:r>
            <a:r>
              <a:rPr lang="en-US" altLang="ko-KR" sz="2000" dirty="0" err="1">
                <a:solidFill>
                  <a:schemeClr val="bg1"/>
                </a:solidFill>
                <a:cs typeface="Arial" pitchFamily="34" charset="0"/>
              </a:rPr>
              <a:t>Zentrum</a:t>
            </a:r>
            <a:r>
              <a:rPr lang="en-US" altLang="ko-KR" sz="2000" dirty="0">
                <a:solidFill>
                  <a:schemeClr val="bg1"/>
                </a:solidFill>
                <a:cs typeface="Arial" pitchFamily="34" charset="0"/>
              </a:rPr>
              <a:t> H0.01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a:t>
            </a:r>
            <a:r>
              <a:rPr lang="en-US" altLang="ko-KR" sz="2000" dirty="0" err="1" smtClean="0">
                <a:solidFill>
                  <a:schemeClr val="bg1"/>
                </a:solidFill>
                <a:cs typeface="Arial" pitchFamily="34" charset="0"/>
              </a:rPr>
              <a:t>Lugauer</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524315"/>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kern="0" dirty="0" smtClean="0">
                <a:ea typeface="Calibri" pitchFamily="34"/>
                <a:cs typeface="Times New Roman" pitchFamily="18"/>
              </a:rPr>
              <a:t>Bist du fasziniert von Kreativität und Technik? Möchtest du lernen, wie man aus digitalen Modellen echte, greifbare </a:t>
            </a:r>
            <a:r>
              <a:rPr lang="de-DE" kern="0" dirty="0">
                <a:ea typeface="Calibri" pitchFamily="34"/>
                <a:cs typeface="Times New Roman" pitchFamily="18"/>
              </a:rPr>
              <a:t>O</a:t>
            </a:r>
            <a:r>
              <a:rPr lang="de-DE" kern="0" dirty="0" smtClean="0">
                <a:ea typeface="Calibri" pitchFamily="34"/>
                <a:cs typeface="Times New Roman" pitchFamily="18"/>
              </a:rPr>
              <a:t>bjekte herstellt?</a:t>
            </a:r>
          </a:p>
          <a:p>
            <a:pPr lvl="0" algn="just">
              <a:defRPr sz="1800" b="0" i="0" u="none" strike="noStrike" kern="0" cap="none" spc="0" baseline="0">
                <a:solidFill>
                  <a:srgbClr val="000000"/>
                </a:solidFill>
                <a:uFillTx/>
              </a:defRPr>
            </a:pPr>
            <a:endParaRPr lang="de-DE" kern="0" dirty="0">
              <a:ea typeface="Calibri" pitchFamily="34"/>
              <a:cs typeface="Times New Roman" pitchFamily="18"/>
            </a:endParaRPr>
          </a:p>
          <a:p>
            <a:pPr lvl="0" algn="just">
              <a:defRPr sz="1800" b="0" i="0" u="none" strike="noStrike" kern="0" cap="none" spc="0" baseline="0">
                <a:solidFill>
                  <a:srgbClr val="000000"/>
                </a:solidFill>
                <a:uFillTx/>
              </a:defRPr>
            </a:pPr>
            <a:r>
              <a:rPr lang="de-DE" b="1" kern="0" dirty="0" smtClean="0">
                <a:ea typeface="Calibri" pitchFamily="34"/>
                <a:cs typeface="Times New Roman" pitchFamily="18"/>
              </a:rPr>
              <a:t>Dann ist unsere 3-D-Druck-AG genau das Richtige für dich!</a:t>
            </a:r>
          </a:p>
          <a:p>
            <a:pPr lvl="0" algn="just">
              <a:defRPr sz="1800" b="0" i="0" u="none" strike="noStrike" kern="0" cap="none" spc="0" baseline="0">
                <a:solidFill>
                  <a:srgbClr val="000000"/>
                </a:solidFill>
                <a:uFillTx/>
              </a:defRPr>
            </a:pPr>
            <a:endParaRPr lang="de-DE" kern="0" dirty="0">
              <a:ea typeface="Calibri" pitchFamily="34"/>
              <a:cs typeface="Times New Roman" pitchFamily="18"/>
            </a:endParaRPr>
          </a:p>
          <a:p>
            <a:pPr lvl="0" algn="just">
              <a:defRPr sz="1800" b="0" i="0" u="none" strike="noStrike" kern="0" cap="none" spc="0" baseline="0">
                <a:solidFill>
                  <a:srgbClr val="000000"/>
                </a:solidFill>
                <a:uFillTx/>
              </a:defRPr>
            </a:pPr>
            <a:r>
              <a:rPr lang="de-DE" kern="0" dirty="0" smtClean="0">
                <a:ea typeface="Calibri" pitchFamily="34"/>
                <a:cs typeface="Times New Roman" pitchFamily="18"/>
              </a:rPr>
              <a:t>3-D-Druck ist ein Verfahren, bei dem dreidimensionale Objekte Schicht für Schicht aus verschiedenen Materialien aufgebaut werden. Es ermöglicht das Erstellen von Prototypen, Werkzeugen, Kunstwerken und vielem mehr direkt vom Computer. </a:t>
            </a:r>
          </a:p>
          <a:p>
            <a:pPr lvl="0" algn="just">
              <a:defRPr sz="1800" b="0" i="0" u="none" strike="noStrike" kern="0" cap="none" spc="0" baseline="0">
                <a:solidFill>
                  <a:srgbClr val="000000"/>
                </a:solidFill>
                <a:uFillTx/>
              </a:defRPr>
            </a:pPr>
            <a:r>
              <a:rPr lang="de-DE" kern="0" dirty="0" smtClean="0">
                <a:ea typeface="Calibri" pitchFamily="34"/>
                <a:cs typeface="Times New Roman" pitchFamily="18"/>
              </a:rPr>
              <a:t>Du erhältst fundierte Kenntnisse über eine der modernsten Fertigungstechnologien, kannst deine Ideen in reale Objekte verwandeln und lernst, technische Herausforderungen zu meistern. </a:t>
            </a:r>
          </a:p>
          <a:p>
            <a:pPr lvl="0" algn="just">
              <a:defRPr sz="1800" b="0" i="0" u="none" strike="noStrike" kern="0" cap="none" spc="0" baseline="0">
                <a:solidFill>
                  <a:srgbClr val="000000"/>
                </a:solidFill>
                <a:uFillTx/>
              </a:defRPr>
            </a:pPr>
            <a:endParaRPr lang="de-DE" kern="0" dirty="0">
              <a:ea typeface="Calibri" pitchFamily="34"/>
              <a:cs typeface="Times New Roman" pitchFamily="18"/>
            </a:endParaRPr>
          </a:p>
          <a:p>
            <a:pPr lvl="0" algn="just">
              <a:defRPr sz="1800" b="0" i="0" u="none" strike="noStrike" kern="0" cap="none" spc="0" baseline="0">
                <a:solidFill>
                  <a:srgbClr val="000000"/>
                </a:solidFill>
                <a:uFillTx/>
              </a:defRPr>
            </a:pPr>
            <a:r>
              <a:rPr lang="de-DE" kern="0" dirty="0" smtClean="0">
                <a:ea typeface="Calibri" pitchFamily="34"/>
                <a:cs typeface="Times New Roman" pitchFamily="18"/>
              </a:rPr>
              <a:t>Vorkenntnisse sind nicht nötig – Neugierde und Interesse an Technik und Design genügen!</a:t>
            </a:r>
          </a:p>
          <a:p>
            <a:pPr lvl="0" algn="just">
              <a:defRPr sz="1800" b="0" i="0" u="none" strike="noStrike" kern="0" cap="none" spc="0" baseline="0">
                <a:solidFill>
                  <a:srgbClr val="000000"/>
                </a:solidFill>
                <a:uFillTx/>
              </a:defRPr>
            </a:pPr>
            <a:endParaRPr lang="de-DE" kern="0" dirty="0">
              <a:solidFill>
                <a:srgbClr val="FF0000"/>
              </a:solidFill>
              <a:cs typeface="Times New Roman" pitchFamily="18"/>
            </a:endParaRP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4110840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a:t>k</a:t>
            </a:r>
            <a:r>
              <a:rPr lang="en-US" altLang="ko-KR" dirty="0" err="1" smtClean="0"/>
              <a:t>reatives</a:t>
            </a:r>
            <a:r>
              <a:rPr lang="en-US" altLang="ko-KR" dirty="0" smtClean="0"/>
              <a:t> </a:t>
            </a:r>
            <a:r>
              <a:rPr lang="en-US" altLang="ko-KR" dirty="0" err="1" smtClean="0"/>
              <a:t>Schreiben</a:t>
            </a:r>
            <a:r>
              <a:rPr lang="en-US" altLang="ko-KR" dirty="0" smtClean="0"/>
              <a:t> 5-7</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33594" y="2321460"/>
            <a:ext cx="2976331"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a:t>
            </a:r>
            <a:r>
              <a:rPr lang="en-US" altLang="ko-KR" sz="2000" dirty="0">
                <a:solidFill>
                  <a:schemeClr val="bg1"/>
                </a:solidFill>
                <a:cs typeface="Arial" pitchFamily="34" charset="0"/>
              </a:rPr>
              <a:t>7</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H1.20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Virit</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2862322"/>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t>Du hast Freude am Schreiben und willst deine Ideen in Worte fassen</a:t>
            </a:r>
            <a:r>
              <a:rPr lang="de-DE" dirty="0" smtClean="0"/>
              <a:t>?</a:t>
            </a:r>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b="1" dirty="0" smtClean="0"/>
              <a:t>Dann </a:t>
            </a:r>
            <a:r>
              <a:rPr lang="de-DE" b="1" dirty="0"/>
              <a:t>ist die AG „Kreatives Schreiben“ genau das Richtige für dich! </a:t>
            </a:r>
            <a:endParaRPr lang="de-DE" b="1" dirty="0" smtClean="0"/>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Hier </a:t>
            </a:r>
            <a:r>
              <a:rPr lang="de-DE" dirty="0"/>
              <a:t>kannst du </a:t>
            </a:r>
            <a:r>
              <a:rPr lang="de-DE" dirty="0" smtClean="0"/>
              <a:t>deiner </a:t>
            </a:r>
            <a:r>
              <a:rPr lang="de-DE" dirty="0"/>
              <a:t>Fantasie freien Lauf lassen und neue Welten erschaffen, sei es durch Geschichten, Gedichte, Drehbücher oder Songtexte. </a:t>
            </a:r>
            <a:endParaRPr lang="de-DE" dirty="0" smtClean="0"/>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Ob </a:t>
            </a:r>
            <a:r>
              <a:rPr lang="de-DE" dirty="0"/>
              <a:t>du bereits Erfahrung im Schreiben hast oder einfach neugierig bist und etwas Neues ausprobieren möchtest – jeder ist willkommen! </a:t>
            </a:r>
            <a:endParaRPr lang="de-DE" dirty="0">
              <a:solidFill>
                <a:srgbClr val="FF0000"/>
              </a:solidFill>
            </a:endParaRPr>
          </a:p>
        </p:txBody>
      </p:sp>
    </p:spTree>
    <p:extLst>
      <p:ext uri="{BB962C8B-B14F-4D97-AF65-F5344CB8AC3E}">
        <p14:creationId xmlns:p14="http://schemas.microsoft.com/office/powerpoint/2010/main" val="376654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smtClean="0"/>
              <a:t>Volleyball 9 - 10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013336"/>
            <a:ext cx="3560440" cy="4585871"/>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r>
              <a:rPr lang="en-US" altLang="ko-KR" sz="2000" dirty="0">
                <a:solidFill>
                  <a:schemeClr val="bg1"/>
                </a:solidFill>
                <a:cs typeface="Arial" pitchFamily="34" charset="0"/>
              </a:rPr>
              <a:t>                in </a:t>
            </a:r>
            <a:r>
              <a:rPr lang="en-US" altLang="ko-KR" sz="2000" dirty="0" err="1" smtClean="0">
                <a:solidFill>
                  <a:schemeClr val="bg1"/>
                </a:solidFill>
                <a:cs typeface="Arial" pitchFamily="34" charset="0"/>
              </a:rPr>
              <a:t>ungeraden</a:t>
            </a:r>
            <a:r>
              <a:rPr lang="en-US" altLang="ko-KR" sz="2000" dirty="0" smtClean="0">
                <a:solidFill>
                  <a:schemeClr val="bg1"/>
                </a:solidFill>
                <a:cs typeface="Arial" pitchFamily="34" charset="0"/>
              </a:rPr>
              <a:t> </a:t>
            </a:r>
            <a:r>
              <a:rPr lang="en-US" altLang="ko-KR" sz="2000" dirty="0" err="1">
                <a:solidFill>
                  <a:schemeClr val="bg1"/>
                </a:solidFill>
                <a:cs typeface="Arial" pitchFamily="34" charset="0"/>
              </a:rPr>
              <a:t>Wochen</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9-10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14</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err="1" smtClean="0">
                <a:solidFill>
                  <a:schemeClr val="bg1"/>
                </a:solidFill>
                <a:cs typeface="Arial" pitchFamily="34" charset="0"/>
              </a:rPr>
              <a:t>Lbz</a:t>
            </a:r>
            <a:r>
              <a:rPr lang="en-US" altLang="ko-KR" sz="2000" dirty="0" smtClean="0">
                <a:solidFill>
                  <a:schemeClr val="bg1"/>
                </a:solidFill>
                <a:cs typeface="Arial" pitchFamily="34" charset="0"/>
              </a:rPr>
              <a:t>-Halle</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a:t>
            </a:r>
            <a:r>
              <a:rPr lang="en-US" altLang="ko-KR" sz="2000" dirty="0" err="1" smtClean="0">
                <a:solidFill>
                  <a:schemeClr val="bg1"/>
                </a:solidFill>
                <a:cs typeface="Arial" pitchFamily="34" charset="0"/>
              </a:rPr>
              <a:t>Schuschke</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2585323"/>
          </a:xfrm>
          <a:prstGeom prst="rect">
            <a:avLst/>
          </a:prstGeom>
          <a:noFill/>
        </p:spPr>
        <p:txBody>
          <a:bodyPr wrap="square" rtlCol="0">
            <a:spAutoFit/>
          </a:bodyPr>
          <a:lstStyle/>
          <a:p>
            <a:r>
              <a:rPr lang="de-DE" dirty="0"/>
              <a:t>Du hast bereits </a:t>
            </a:r>
            <a:r>
              <a:rPr lang="de-DE" b="1" dirty="0"/>
              <a:t>Vorerfahrungen</a:t>
            </a:r>
            <a:r>
              <a:rPr lang="de-DE" dirty="0"/>
              <a:t> im Volleyball und möchtest deine Fähigkeiten auf das nächste Level heben? </a:t>
            </a:r>
            <a:endParaRPr lang="de-DE" dirty="0" smtClean="0"/>
          </a:p>
          <a:p>
            <a:endParaRPr lang="de-DE" dirty="0"/>
          </a:p>
          <a:p>
            <a:r>
              <a:rPr lang="de-DE" dirty="0" smtClean="0"/>
              <a:t>Dann </a:t>
            </a:r>
            <a:r>
              <a:rPr lang="de-DE" dirty="0"/>
              <a:t>bist du hier genau richtig! </a:t>
            </a:r>
            <a:endParaRPr lang="de-DE" dirty="0" smtClean="0"/>
          </a:p>
          <a:p>
            <a:endParaRPr lang="de-DE" dirty="0"/>
          </a:p>
          <a:p>
            <a:r>
              <a:rPr lang="de-DE" dirty="0" smtClean="0"/>
              <a:t>Es </a:t>
            </a:r>
            <a:r>
              <a:rPr lang="de-DE" dirty="0"/>
              <a:t>wird dir die Möglichkeit geboten deine </a:t>
            </a:r>
            <a:r>
              <a:rPr lang="de-DE" b="1" dirty="0"/>
              <a:t>Technik und Taktik</a:t>
            </a:r>
            <a:r>
              <a:rPr lang="de-DE" dirty="0"/>
              <a:t> im Spiel </a:t>
            </a:r>
            <a:r>
              <a:rPr lang="de-DE" b="1" dirty="0"/>
              <a:t>6 gegen 6</a:t>
            </a:r>
            <a:r>
              <a:rPr lang="de-DE" dirty="0"/>
              <a:t> zu verbessern. Von präzisen Aufschlägen über effektive Angriffe bis hin zu strategischen Spielzügen wird an verschiedenen Aspekten des Spiels gearbeitet. </a:t>
            </a:r>
          </a:p>
        </p:txBody>
      </p:sp>
    </p:spTree>
    <p:extLst>
      <p:ext uri="{BB962C8B-B14F-4D97-AF65-F5344CB8AC3E}">
        <p14:creationId xmlns:p14="http://schemas.microsoft.com/office/powerpoint/2010/main" val="293622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Fußball</a:t>
            </a:r>
            <a:r>
              <a:rPr lang="en-US" altLang="ko-KR" dirty="0" smtClean="0"/>
              <a:t> 6</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8586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14:45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18</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FDG S1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a:t>
            </a:r>
            <a:r>
              <a:rPr lang="en-US" altLang="ko-KR" sz="2000" dirty="0" err="1" smtClean="0">
                <a:solidFill>
                  <a:schemeClr val="bg1"/>
                </a:solidFill>
                <a:cs typeface="Arial" pitchFamily="34" charset="0"/>
              </a:rPr>
              <a:t>Künzel</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801314"/>
          </a:xfrm>
          <a:prstGeom prst="rect">
            <a:avLst/>
          </a:prstGeom>
          <a:noFill/>
        </p:spPr>
        <p:txBody>
          <a:bodyPr wrap="square" rtlCol="0">
            <a:spAutoFit/>
          </a:bodyPr>
          <a:lstStyle/>
          <a:p>
            <a:r>
              <a:rPr lang="de-DE" dirty="0" smtClean="0"/>
              <a:t>Hast </a:t>
            </a:r>
            <a:r>
              <a:rPr lang="de-DE" dirty="0"/>
              <a:t>Du Lust in der Schule Fußball zu spielen? </a:t>
            </a:r>
            <a:endParaRPr lang="de-DE" dirty="0" smtClean="0"/>
          </a:p>
          <a:p>
            <a:endParaRPr lang="de-DE" dirty="0" smtClean="0"/>
          </a:p>
          <a:p>
            <a:r>
              <a:rPr lang="de-DE" dirty="0" smtClean="0"/>
              <a:t>Willst </a:t>
            </a:r>
            <a:r>
              <a:rPr lang="de-DE" dirty="0"/>
              <a:t>Du Dein </a:t>
            </a:r>
            <a:r>
              <a:rPr lang="de-DE" dirty="0" smtClean="0"/>
              <a:t>Können verbessern </a:t>
            </a:r>
            <a:r>
              <a:rPr lang="de-DE" dirty="0"/>
              <a:t>und Deinen Vorbildern nacheifern</a:t>
            </a:r>
            <a:r>
              <a:rPr lang="de-DE" dirty="0" smtClean="0"/>
              <a:t>?</a:t>
            </a:r>
          </a:p>
          <a:p>
            <a:endParaRPr lang="de-DE" dirty="0" smtClean="0"/>
          </a:p>
          <a:p>
            <a:endParaRPr lang="de-DE" dirty="0"/>
          </a:p>
          <a:p>
            <a:r>
              <a:rPr lang="de-DE" b="1" dirty="0"/>
              <a:t>Dann bist Du in der Fußball AG am richtigen Platz</a:t>
            </a:r>
            <a:r>
              <a:rPr lang="de-DE" b="1" dirty="0" smtClean="0"/>
              <a:t>!</a:t>
            </a:r>
          </a:p>
          <a:p>
            <a:endParaRPr lang="de-DE" dirty="0"/>
          </a:p>
          <a:p>
            <a:r>
              <a:rPr lang="de-DE" dirty="0"/>
              <a:t>Was erwartet Dich in der Fußball AG</a:t>
            </a:r>
            <a:r>
              <a:rPr lang="de-DE" dirty="0" smtClean="0"/>
              <a:t>?</a:t>
            </a:r>
          </a:p>
          <a:p>
            <a:endParaRPr lang="de-DE" dirty="0" smtClean="0"/>
          </a:p>
          <a:p>
            <a:endParaRPr lang="de-DE" dirty="0"/>
          </a:p>
          <a:p>
            <a:r>
              <a:rPr lang="de-DE" dirty="0"/>
              <a:t>o Fußballspiele, in denen Du Dich richtig austoben </a:t>
            </a:r>
            <a:r>
              <a:rPr lang="de-DE" dirty="0" smtClean="0"/>
              <a:t>kannst</a:t>
            </a:r>
          </a:p>
          <a:p>
            <a:endParaRPr lang="de-DE" dirty="0"/>
          </a:p>
          <a:p>
            <a:r>
              <a:rPr lang="de-DE" dirty="0"/>
              <a:t>o </a:t>
            </a:r>
            <a:r>
              <a:rPr lang="de-DE" dirty="0" smtClean="0"/>
              <a:t>abwechslungsreiches </a:t>
            </a:r>
            <a:r>
              <a:rPr lang="de-DE" dirty="0"/>
              <a:t>Technik-/</a:t>
            </a:r>
            <a:r>
              <a:rPr lang="de-DE" dirty="0" smtClean="0"/>
              <a:t>Taktiktraining</a:t>
            </a:r>
          </a:p>
          <a:p>
            <a:endParaRPr lang="de-DE" dirty="0"/>
          </a:p>
          <a:p>
            <a:r>
              <a:rPr lang="de-DE" dirty="0"/>
              <a:t>o Viele verschiedene motivierende </a:t>
            </a:r>
            <a:r>
              <a:rPr lang="de-DE" dirty="0" smtClean="0"/>
              <a:t>Spielformen</a:t>
            </a:r>
          </a:p>
          <a:p>
            <a:endParaRPr lang="de-DE" dirty="0"/>
          </a:p>
          <a:p>
            <a:r>
              <a:rPr lang="de-DE" dirty="0"/>
              <a:t>o „Fair Play“ steht in der Fußball AG im Vordergrund</a:t>
            </a:r>
            <a:endParaRPr lang="de-DE" sz="2000" dirty="0">
              <a:solidFill>
                <a:srgbClr val="000000"/>
              </a:solidFill>
              <a:ea typeface="Microsoft YaHei" pitchFamily="2"/>
              <a:cs typeface="Arial Unicode MS" pitchFamily="2"/>
            </a:endParaRPr>
          </a:p>
        </p:txBody>
      </p:sp>
    </p:spTree>
    <p:extLst>
      <p:ext uri="{BB962C8B-B14F-4D97-AF65-F5344CB8AC3E}">
        <p14:creationId xmlns:p14="http://schemas.microsoft.com/office/powerpoint/2010/main" val="2968318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Kunst</a:t>
            </a:r>
            <a:r>
              <a:rPr lang="en-US" altLang="ko-KR" dirty="0" smtClean="0"/>
              <a:t> 5-7</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9518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Dienstag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5 - 7</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H0.21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Babic</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Textfeld 6">
            <a:extLst>
              <a:ext uri="{FF2B5EF4-FFF2-40B4-BE49-F238E27FC236}">
                <a16:creationId xmlns:a16="http://schemas.microsoft.com/office/drawing/2014/main" id="{CE9A6F14-A99C-A76A-07FC-D0A7089250CB}"/>
              </a:ext>
            </a:extLst>
          </p:cNvPr>
          <p:cNvSpPr txBox="1"/>
          <p:nvPr/>
        </p:nvSpPr>
        <p:spPr>
          <a:xfrm>
            <a:off x="4598126" y="1624947"/>
            <a:ext cx="6640724" cy="4789773"/>
          </a:xfrm>
          <a:prstGeom prst="rect">
            <a:avLst/>
          </a:prstGeom>
          <a:noFill/>
        </p:spPr>
        <p:txBody>
          <a:bodyPr wrap="square" rtlCol="0">
            <a:spAutoFit/>
          </a:bodyPr>
          <a:lstStyle/>
          <a:p>
            <a:r>
              <a:rPr lang="de-DE" b="1" i="1" cap="all" dirty="0" smtClean="0"/>
              <a:t>KENNST </a:t>
            </a:r>
            <a:r>
              <a:rPr lang="de-DE" b="1" i="1" cap="all" dirty="0"/>
              <a:t>DU, ODER?!</a:t>
            </a:r>
            <a:r>
              <a:rPr lang="de-DE" i="1" cap="all" dirty="0"/>
              <a:t> </a:t>
            </a:r>
            <a:r>
              <a:rPr lang="de-DE" cap="all" dirty="0"/>
              <a:t>Du schaust in den Himmel und plötzlich siehst du nicht nur Wolken, sondern unendlich viele Bilder. Oder, dich lächelt vom Boden deiner Müslischale ein schräges Müsli-Gesicht an.</a:t>
            </a:r>
            <a:endParaRPr lang="de-DE" i="1" cap="all" dirty="0"/>
          </a:p>
          <a:p>
            <a:r>
              <a:rPr lang="de-DE" i="1" cap="all" dirty="0"/>
              <a:t> </a:t>
            </a:r>
          </a:p>
          <a:p>
            <a:r>
              <a:rPr lang="de-DE" b="1" i="1" cap="all" dirty="0"/>
              <a:t>KENNST DU AUCH, ODER!?</a:t>
            </a:r>
            <a:r>
              <a:rPr lang="de-DE" i="1" cap="all" dirty="0"/>
              <a:t> </a:t>
            </a:r>
            <a:r>
              <a:rPr lang="de-DE" cap="all" dirty="0"/>
              <a:t>Du sitzt vor einem leeren Blatt und sollst ganz schnell kreativ sein. </a:t>
            </a:r>
            <a:endParaRPr lang="de-DE" cap="all" dirty="0" smtClean="0"/>
          </a:p>
          <a:p>
            <a:endParaRPr lang="de-DE" cap="all" dirty="0"/>
          </a:p>
          <a:p>
            <a:r>
              <a:rPr lang="de-DE" cap="all" dirty="0" smtClean="0"/>
              <a:t>Aber </a:t>
            </a:r>
            <a:r>
              <a:rPr lang="de-DE" cap="all" dirty="0"/>
              <a:t>wie denn, bei dem Druck? </a:t>
            </a:r>
            <a:endParaRPr lang="de-DE" i="1" cap="all" dirty="0"/>
          </a:p>
          <a:p>
            <a:r>
              <a:rPr lang="de-DE" i="1" cap="all" dirty="0"/>
              <a:t> </a:t>
            </a:r>
          </a:p>
          <a:p>
            <a:r>
              <a:rPr lang="de-DE" b="1" i="1" cap="all" dirty="0"/>
              <a:t>DANN BIST DU IN DER KUNST-AG GENAU RICHTIG!</a:t>
            </a:r>
            <a:r>
              <a:rPr lang="de-DE" i="1" cap="all" dirty="0"/>
              <a:t> </a:t>
            </a:r>
            <a:r>
              <a:rPr lang="de-DE" cap="all" dirty="0"/>
              <a:t>Du wirst künstlerische Zufallstechniken kennenlernen und damit experimentieren. </a:t>
            </a:r>
            <a:endParaRPr lang="de-DE" cap="all" dirty="0" smtClean="0"/>
          </a:p>
          <a:p>
            <a:endParaRPr lang="de-DE" cap="all" dirty="0"/>
          </a:p>
          <a:p>
            <a:r>
              <a:rPr lang="de-DE" cap="all" dirty="0" smtClean="0"/>
              <a:t>Deine </a:t>
            </a:r>
            <a:r>
              <a:rPr lang="de-DE" cap="all" dirty="0"/>
              <a:t>Kreativität wird dadurch automatisch angeregt und es entstehen ganz viele Ideen und Bilder.</a:t>
            </a:r>
            <a:endParaRPr lang="de-DE" i="1" cap="all" dirty="0"/>
          </a:p>
          <a:p>
            <a:pPr lvl="0" rtl="0">
              <a:lnSpc>
                <a:spcPct val="115000"/>
              </a:lnSpc>
            </a:pPr>
            <a:endParaRPr lang="de-DE" sz="15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96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374573" y="476514"/>
            <a:ext cx="10080434" cy="76808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dirty="0" err="1" smtClean="0">
                <a:solidFill>
                  <a:schemeClr val="bg2">
                    <a:lumMod val="50000"/>
                  </a:schemeClr>
                </a:solidFill>
              </a:rPr>
              <a:t>Nachmittagsangebote</a:t>
            </a:r>
            <a:r>
              <a:rPr lang="en-US" altLang="ko-KR" sz="4800" dirty="0" smtClean="0">
                <a:solidFill>
                  <a:schemeClr val="bg2">
                    <a:lumMod val="50000"/>
                  </a:schemeClr>
                </a:solidFill>
              </a:rPr>
              <a:t>  2024/25 - 1</a:t>
            </a:r>
            <a:endParaRPr lang="ko-KR" altLang="en-US" sz="4800" dirty="0">
              <a:solidFill>
                <a:schemeClr val="bg2">
                  <a:lumMod val="50000"/>
                </a:schemeClr>
              </a:solidFill>
            </a:endParaRPr>
          </a:p>
        </p:txBody>
      </p:sp>
      <p:pic>
        <p:nvPicPr>
          <p:cNvPr id="4" name="Grafik 3"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Rechteck 6"/>
          <p:cNvSpPr/>
          <p:nvPr/>
        </p:nvSpPr>
        <p:spPr>
          <a:xfrm>
            <a:off x="374573" y="1509384"/>
            <a:ext cx="11072360" cy="4524315"/>
          </a:xfrm>
          <a:prstGeom prst="rect">
            <a:avLst/>
          </a:prstGeom>
        </p:spPr>
        <p:txBody>
          <a:bodyPr wrap="square">
            <a:spAutoFit/>
          </a:bodyPr>
          <a:lstStyle/>
          <a:p>
            <a:endParaRPr lang="de-DE" b="1" dirty="0" smtClean="0"/>
          </a:p>
          <a:p>
            <a:r>
              <a:rPr lang="de-DE" b="1" dirty="0">
                <a:solidFill>
                  <a:srgbClr val="0070C0"/>
                </a:solidFill>
              </a:rPr>
              <a:t>Wie funktioniert die Einwahl? </a:t>
            </a:r>
            <a:endParaRPr lang="de-DE" dirty="0">
              <a:solidFill>
                <a:srgbClr val="0070C0"/>
              </a:solidFill>
            </a:endParaRPr>
          </a:p>
          <a:p>
            <a:r>
              <a:rPr lang="de-DE" dirty="0"/>
              <a:t>Lesen Sie mit Ihrem Kind die Ausschreibungstexte der AGs. Sie sind auf der Schulhomepage hinterlegt. </a:t>
            </a:r>
          </a:p>
          <a:p>
            <a:r>
              <a:rPr lang="de-DE" dirty="0"/>
              <a:t>Entscheiden Sie mit Ihrem Kind, welche AGs es besuchen kann und will. </a:t>
            </a:r>
          </a:p>
          <a:p>
            <a:r>
              <a:rPr lang="de-DE" dirty="0"/>
              <a:t>Die ersten beiden Termine </a:t>
            </a:r>
            <a:r>
              <a:rPr lang="de-DE" dirty="0" smtClean="0"/>
              <a:t>(02.09</a:t>
            </a:r>
            <a:r>
              <a:rPr lang="de-DE" dirty="0"/>
              <a:t>. – </a:t>
            </a:r>
            <a:r>
              <a:rPr lang="de-DE" dirty="0" smtClean="0"/>
              <a:t>19.09</a:t>
            </a:r>
            <a:r>
              <a:rPr lang="de-DE" dirty="0"/>
              <a:t>.) sind „</a:t>
            </a:r>
            <a:r>
              <a:rPr lang="de-DE" b="1" dirty="0"/>
              <a:t>Schnuppertermine</a:t>
            </a:r>
            <a:r>
              <a:rPr lang="de-DE" dirty="0"/>
              <a:t>“. </a:t>
            </a:r>
          </a:p>
          <a:p>
            <a:r>
              <a:rPr lang="de-DE" dirty="0"/>
              <a:t>Beim zweiten Termin bespricht </a:t>
            </a:r>
            <a:r>
              <a:rPr lang="de-DE" dirty="0" smtClean="0"/>
              <a:t>Ihr </a:t>
            </a:r>
            <a:r>
              <a:rPr lang="de-DE" dirty="0"/>
              <a:t>Kind mit der Kursleitung, ob es die AG weiterhin besuchen kann und will. </a:t>
            </a:r>
          </a:p>
          <a:p>
            <a:r>
              <a:rPr lang="de-DE" dirty="0"/>
              <a:t>Dann wird es in die </a:t>
            </a:r>
            <a:r>
              <a:rPr lang="de-DE" b="1" dirty="0"/>
              <a:t>Teilnehmerliste</a:t>
            </a:r>
            <a:r>
              <a:rPr lang="de-DE" dirty="0"/>
              <a:t> aufgenommen und ist </a:t>
            </a:r>
            <a:r>
              <a:rPr lang="de-DE" dirty="0" smtClean="0"/>
              <a:t>angemeldet</a:t>
            </a:r>
            <a:r>
              <a:rPr lang="de-DE" dirty="0"/>
              <a:t>.  </a:t>
            </a:r>
            <a:endParaRPr lang="de-DE" dirty="0" smtClean="0"/>
          </a:p>
          <a:p>
            <a:endParaRPr lang="de-DE" dirty="0"/>
          </a:p>
          <a:p>
            <a:endParaRPr lang="de-DE" dirty="0"/>
          </a:p>
          <a:p>
            <a:r>
              <a:rPr lang="de-DE" b="1" dirty="0">
                <a:solidFill>
                  <a:srgbClr val="0070C0"/>
                </a:solidFill>
              </a:rPr>
              <a:t>Wann erfahre ich, in welcher AG mein Kind ist? </a:t>
            </a:r>
            <a:endParaRPr lang="de-DE" dirty="0">
              <a:solidFill>
                <a:srgbClr val="0070C0"/>
              </a:solidFill>
            </a:endParaRPr>
          </a:p>
          <a:p>
            <a:r>
              <a:rPr lang="de-DE" dirty="0"/>
              <a:t>Anfang Oktober erhalten Sie über die </a:t>
            </a:r>
            <a:r>
              <a:rPr lang="de-DE" dirty="0" err="1"/>
              <a:t>Ranzenpost</a:t>
            </a:r>
            <a:r>
              <a:rPr lang="de-DE" dirty="0"/>
              <a:t> eine Übersicht der AGs, für die sich ihr Kind angemeldet hat. </a:t>
            </a:r>
          </a:p>
          <a:p>
            <a:r>
              <a:rPr lang="de-DE" dirty="0"/>
              <a:t>Geben Sie diese unterschrieben wieder mit in die Schule. Sie wird von der Klassenleitung eingesammelt.  </a:t>
            </a:r>
          </a:p>
          <a:p>
            <a:endParaRPr lang="de-DE" dirty="0" smtClean="0"/>
          </a:p>
          <a:p>
            <a:endParaRPr lang="de-DE" dirty="0"/>
          </a:p>
          <a:p>
            <a:endParaRPr lang="de-DE" dirty="0"/>
          </a:p>
          <a:p>
            <a:pPr algn="just">
              <a:spcAft>
                <a:spcPts val="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58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Orchester</a:t>
            </a:r>
            <a:r>
              <a:rPr lang="en-US" altLang="ko-KR" dirty="0" smtClean="0"/>
              <a:t> (</a:t>
            </a:r>
            <a:r>
              <a:rPr lang="en-US" altLang="ko-KR" dirty="0" err="1" smtClean="0"/>
              <a:t>Bläser</a:t>
            </a:r>
            <a:r>
              <a:rPr lang="en-US" altLang="ko-KR" dirty="0" smtClean="0"/>
              <a:t>) 5 - 10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8586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ohne</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Begrenzung</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H1.01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Winter</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24731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de-DE" dirty="0">
                <a:solidFill>
                  <a:srgbClr val="000000"/>
                </a:solidFill>
              </a:rPr>
              <a:t>Spielst Du bereits ein Blas- </a:t>
            </a:r>
            <a:r>
              <a:rPr lang="de-DE" dirty="0" smtClean="0">
                <a:solidFill>
                  <a:srgbClr val="000000"/>
                </a:solidFill>
              </a:rPr>
              <a:t>oder </a:t>
            </a:r>
            <a:r>
              <a:rPr lang="de-DE" dirty="0">
                <a:solidFill>
                  <a:srgbClr val="000000"/>
                </a:solidFill>
              </a:rPr>
              <a:t>Schlag-Instrument und möchtest neben dem Üben allein (und dem Instrumentalunterricht) endlich mit anderen Musikern zusammenspielen? </a:t>
            </a:r>
            <a:endParaRPr lang="de-DE" dirty="0" smtClean="0">
              <a:solidFill>
                <a:srgbClr val="000000"/>
              </a:solidFill>
            </a:endParaRPr>
          </a:p>
          <a:p>
            <a:pPr lvl="0">
              <a:defRPr sz="1800" b="0" i="0" u="none" strike="noStrike" kern="0" cap="none" spc="0" baseline="0">
                <a:solidFill>
                  <a:srgbClr val="000000"/>
                </a:solidFill>
                <a:uFillTx/>
              </a:defRPr>
            </a:pPr>
            <a:endParaRPr lang="de-DE" dirty="0">
              <a:solidFill>
                <a:srgbClr val="000000"/>
              </a:solidFill>
            </a:endParaRPr>
          </a:p>
          <a:p>
            <a:pPr lvl="0">
              <a:defRPr sz="1800" b="0" i="0" u="none" strike="noStrike" kern="0" cap="none" spc="0" baseline="0">
                <a:solidFill>
                  <a:srgbClr val="000000"/>
                </a:solidFill>
                <a:uFillTx/>
              </a:defRPr>
            </a:pPr>
            <a:r>
              <a:rPr lang="de-DE" b="1" dirty="0">
                <a:solidFill>
                  <a:srgbClr val="000000"/>
                </a:solidFill>
              </a:rPr>
              <a:t>Dann bist Du in der Orchester-AG am richtigen Pult</a:t>
            </a:r>
            <a:r>
              <a:rPr lang="de-DE" b="1" dirty="0" smtClean="0">
                <a:solidFill>
                  <a:srgbClr val="000000"/>
                </a:solidFill>
              </a:rPr>
              <a:t>!</a:t>
            </a:r>
          </a:p>
          <a:p>
            <a:pPr lvl="0">
              <a:defRPr sz="1800" b="0" i="0" u="none" strike="noStrike" kern="0" cap="none" spc="0" baseline="0">
                <a:solidFill>
                  <a:srgbClr val="000000"/>
                </a:solidFill>
                <a:uFillTx/>
              </a:defRPr>
            </a:pPr>
            <a:endParaRPr lang="de-DE" dirty="0">
              <a:solidFill>
                <a:srgbClr val="000000"/>
              </a:solidFill>
            </a:endParaRP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Was erwartet Dich in der Orchester-AG?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klassische Musik, Filmmusik, Pop, Jazz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Teilnahme an den Konzerten</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Teilnahme an den Probenfahrten</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Freude an künstlerischer Aktivität</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Wenn du dir unsicher bist, ob deine </a:t>
            </a:r>
            <a:r>
              <a:rPr lang="de-DE" dirty="0" smtClean="0">
                <a:solidFill>
                  <a:srgbClr val="000000"/>
                </a:solidFill>
                <a:latin typeface="Calibri" pitchFamily="34"/>
                <a:ea typeface="Calibri" pitchFamily="34"/>
                <a:cs typeface="Times New Roman" pitchFamily="18"/>
              </a:rPr>
              <a:t>Fähigkeiten </a:t>
            </a:r>
            <a:r>
              <a:rPr lang="de-DE" dirty="0">
                <a:solidFill>
                  <a:srgbClr val="000000"/>
                </a:solidFill>
                <a:latin typeface="Calibri" pitchFamily="34"/>
                <a:ea typeface="Calibri" pitchFamily="34"/>
                <a:cs typeface="Times New Roman" pitchFamily="18"/>
              </a:rPr>
              <a:t>ausreichen, fragst du bitte </a:t>
            </a:r>
            <a:r>
              <a:rPr lang="de-DE" dirty="0" smtClean="0">
                <a:solidFill>
                  <a:srgbClr val="000000"/>
                </a:solidFill>
                <a:latin typeface="Calibri" pitchFamily="34"/>
                <a:ea typeface="Calibri" pitchFamily="34"/>
                <a:cs typeface="Times New Roman" pitchFamily="18"/>
              </a:rPr>
              <a:t>Herrn </a:t>
            </a:r>
            <a:r>
              <a:rPr lang="de-DE" dirty="0">
                <a:solidFill>
                  <a:srgbClr val="000000"/>
                </a:solidFill>
                <a:latin typeface="Calibri" pitchFamily="34"/>
                <a:ea typeface="Calibri" pitchFamily="34"/>
                <a:cs typeface="Times New Roman" pitchFamily="18"/>
              </a:rPr>
              <a:t>Winter. </a:t>
            </a:r>
          </a:p>
        </p:txBody>
      </p:sp>
    </p:spTree>
    <p:extLst>
      <p:ext uri="{BB962C8B-B14F-4D97-AF65-F5344CB8AC3E}">
        <p14:creationId xmlns:p14="http://schemas.microsoft.com/office/powerpoint/2010/main" val="3621086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Orchester</a:t>
            </a:r>
            <a:r>
              <a:rPr lang="en-US" altLang="ko-KR" dirty="0" smtClean="0"/>
              <a:t> (</a:t>
            </a:r>
            <a:r>
              <a:rPr lang="en-US" altLang="ko-KR" dirty="0" err="1" smtClean="0"/>
              <a:t>Streicher</a:t>
            </a:r>
            <a:r>
              <a:rPr lang="en-US" altLang="ko-KR" dirty="0" smtClean="0"/>
              <a:t>) 5 - 10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19764"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ohne</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Begrenzung</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Walter</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24731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de-DE" b="1" dirty="0">
                <a:solidFill>
                  <a:srgbClr val="000000"/>
                </a:solidFill>
              </a:rPr>
              <a:t>Spielst Du bereits ein </a:t>
            </a:r>
            <a:r>
              <a:rPr lang="de-DE" b="1" dirty="0" smtClean="0">
                <a:solidFill>
                  <a:srgbClr val="000000"/>
                </a:solidFill>
              </a:rPr>
              <a:t>Streichinstrument </a:t>
            </a:r>
            <a:r>
              <a:rPr lang="de-DE" b="1" dirty="0">
                <a:solidFill>
                  <a:srgbClr val="000000"/>
                </a:solidFill>
              </a:rPr>
              <a:t>und möchtest neben dem Üben allein (und dem Instrumentalunterricht) endlich mit anderen Musikern zusammenspielen? </a:t>
            </a:r>
            <a:endParaRPr lang="de-DE" b="1" dirty="0" smtClean="0">
              <a:solidFill>
                <a:srgbClr val="000000"/>
              </a:solidFill>
            </a:endParaRPr>
          </a:p>
          <a:p>
            <a:pPr lvl="0">
              <a:defRPr sz="1800" b="0" i="0" u="none" strike="noStrike" kern="0" cap="none" spc="0" baseline="0">
                <a:solidFill>
                  <a:srgbClr val="000000"/>
                </a:solidFill>
                <a:uFillTx/>
              </a:defRPr>
            </a:pPr>
            <a:endParaRPr lang="de-DE" dirty="0">
              <a:solidFill>
                <a:srgbClr val="000000"/>
              </a:solidFill>
            </a:endParaRPr>
          </a:p>
          <a:p>
            <a:pPr lvl="0">
              <a:defRPr sz="1800" b="0" i="0" u="none" strike="noStrike" kern="0" cap="none" spc="0" baseline="0">
                <a:solidFill>
                  <a:srgbClr val="000000"/>
                </a:solidFill>
                <a:uFillTx/>
              </a:defRPr>
            </a:pPr>
            <a:r>
              <a:rPr lang="de-DE" b="1" dirty="0">
                <a:solidFill>
                  <a:srgbClr val="000000"/>
                </a:solidFill>
              </a:rPr>
              <a:t>Dann bist Du in der Orchester-AG am richtigen Pult</a:t>
            </a:r>
            <a:r>
              <a:rPr lang="de-DE" b="1" dirty="0" smtClean="0">
                <a:solidFill>
                  <a:srgbClr val="000000"/>
                </a:solidFill>
              </a:rPr>
              <a:t>!</a:t>
            </a:r>
          </a:p>
          <a:p>
            <a:pPr lvl="0">
              <a:defRPr sz="1800" b="0" i="0" u="none" strike="noStrike" kern="0" cap="none" spc="0" baseline="0">
                <a:solidFill>
                  <a:srgbClr val="000000"/>
                </a:solidFill>
                <a:uFillTx/>
              </a:defRPr>
            </a:pPr>
            <a:endParaRPr lang="de-DE" dirty="0">
              <a:solidFill>
                <a:srgbClr val="000000"/>
              </a:solidFill>
            </a:endParaRP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Was erwartet Dich in der Orchester-AG?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klassische Musik, Filmmusik, Pop, Jazz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Teilnahme an den Konzerten</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Teilnahme an den Probenfahrten</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Freude an künstlerischer Aktivität</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 </a:t>
            </a:r>
          </a:p>
          <a:p>
            <a:pPr lvl="0">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Wenn du dir unsicher bist, ob deine </a:t>
            </a:r>
            <a:r>
              <a:rPr lang="de-DE" dirty="0" smtClean="0">
                <a:solidFill>
                  <a:srgbClr val="000000"/>
                </a:solidFill>
                <a:latin typeface="Calibri" pitchFamily="34"/>
                <a:ea typeface="Calibri" pitchFamily="34"/>
                <a:cs typeface="Times New Roman" pitchFamily="18"/>
              </a:rPr>
              <a:t>Fähigkeiten </a:t>
            </a:r>
            <a:r>
              <a:rPr lang="de-DE" dirty="0">
                <a:solidFill>
                  <a:srgbClr val="000000"/>
                </a:solidFill>
                <a:latin typeface="Calibri" pitchFamily="34"/>
                <a:ea typeface="Calibri" pitchFamily="34"/>
                <a:cs typeface="Times New Roman" pitchFamily="18"/>
              </a:rPr>
              <a:t>ausreichen, fragst du bitte </a:t>
            </a:r>
            <a:r>
              <a:rPr lang="de-DE" dirty="0" smtClean="0">
                <a:solidFill>
                  <a:srgbClr val="000000"/>
                </a:solidFill>
                <a:latin typeface="Calibri" pitchFamily="34"/>
                <a:ea typeface="Calibri" pitchFamily="34"/>
                <a:cs typeface="Times New Roman" pitchFamily="18"/>
              </a:rPr>
              <a:t>Frau Walter. </a:t>
            </a:r>
            <a:endParaRPr lang="de-DE" dirty="0">
              <a:solidFill>
                <a:srgbClr val="000000"/>
              </a:solidFill>
              <a:latin typeface="Calibri" pitchFamily="34"/>
              <a:ea typeface="Calibri" pitchFamily="34"/>
              <a:cs typeface="Times New Roman" pitchFamily="18"/>
            </a:endParaRPr>
          </a:p>
        </p:txBody>
      </p:sp>
    </p:spTree>
    <p:extLst>
      <p:ext uri="{BB962C8B-B14F-4D97-AF65-F5344CB8AC3E}">
        <p14:creationId xmlns:p14="http://schemas.microsoft.com/office/powerpoint/2010/main" val="142538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Rudern</a:t>
            </a:r>
            <a:r>
              <a:rPr lang="en-US" altLang="ko-KR" dirty="0" smtClean="0"/>
              <a:t> 7-10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9518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7-10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10</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err="1" smtClean="0">
                <a:solidFill>
                  <a:schemeClr val="bg1"/>
                </a:solidFill>
                <a:cs typeface="Arial" pitchFamily="34" charset="0"/>
              </a:rPr>
              <a:t>Nassovia</a:t>
            </a:r>
            <a:r>
              <a:rPr lang="en-US" altLang="ko-KR" sz="2000" dirty="0" smtClean="0">
                <a:solidFill>
                  <a:schemeClr val="bg1"/>
                </a:solidFill>
                <a:cs typeface="Arial" pitchFamily="34" charset="0"/>
              </a:rPr>
              <a:t>*</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Weißenberger</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Textfeld 6">
            <a:extLst>
              <a:ext uri="{FF2B5EF4-FFF2-40B4-BE49-F238E27FC236}">
                <a16:creationId xmlns:a16="http://schemas.microsoft.com/office/drawing/2014/main" id="{CE9A6F14-A99C-A76A-07FC-D0A7089250CB}"/>
              </a:ext>
            </a:extLst>
          </p:cNvPr>
          <p:cNvSpPr txBox="1"/>
          <p:nvPr/>
        </p:nvSpPr>
        <p:spPr>
          <a:xfrm>
            <a:off x="4902676" y="1624947"/>
            <a:ext cx="6336174" cy="4760278"/>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b="1" dirty="0">
                <a:solidFill>
                  <a:srgbClr val="000000"/>
                </a:solidFill>
                <a:ea typeface="Calibri" pitchFamily="34"/>
                <a:cs typeface="Times New Roman" pitchFamily="18"/>
              </a:rPr>
              <a:t>Wasser. Mehr als nur ein Getränk. - Wasser, ein Erlebnisort. </a:t>
            </a:r>
            <a:endParaRPr lang="de-DE" b="1" dirty="0" smtClean="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endParaRPr lang="de-DE" b="1"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Warum nicht einmal Höchst und Umgebung vom Fluss aus betrachten? Mit dem Ruderboot über den Main schippern? </a:t>
            </a:r>
            <a:endParaRPr lang="de-DE" dirty="0" smtClean="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spcAft>
                <a:spcPts val="1000"/>
              </a:spcAft>
              <a:defRPr sz="1800" b="0" i="0" u="none" strike="noStrike" kern="0" cap="none" spc="0" baseline="0">
                <a:solidFill>
                  <a:srgbClr val="000000"/>
                </a:solidFill>
                <a:uFillTx/>
              </a:defRPr>
            </a:pPr>
            <a:r>
              <a:rPr lang="de-DE" b="1" dirty="0">
                <a:solidFill>
                  <a:srgbClr val="000000"/>
                </a:solidFill>
                <a:ea typeface="Calibri" pitchFamily="34"/>
                <a:cs typeface="Times New Roman" pitchFamily="18"/>
              </a:rPr>
              <a:t>Komm zur Ruder-AG, da kannst du vieles erleben!</a:t>
            </a:r>
            <a:endParaRPr lang="de-DE" dirty="0">
              <a:solidFill>
                <a:srgbClr val="000000"/>
              </a:solidFill>
              <a:ea typeface="Calibri" pitchFamily="34"/>
              <a:cs typeface="Times New Roman" pitchFamily="18"/>
            </a:endParaRPr>
          </a:p>
          <a:p>
            <a:pPr lvl="0" algn="just">
              <a:spcAft>
                <a:spcPts val="1000"/>
              </a:spcAf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Gibt es Voraussetzung?</a:t>
            </a:r>
          </a:p>
          <a:p>
            <a:pPr marL="342900" lvl="0" indent="-342900" algn="just">
              <a:buSzPct val="100000"/>
              <a:buFont typeface="Symbol" pitchFamily="18"/>
              <a:buChar char=""/>
              <a:defRPr sz="1800" b="0" i="0" u="none" strike="noStrike" kern="0" cap="none" spc="0" baseline="0">
                <a:solidFill>
                  <a:srgbClr val="000000"/>
                </a:solidFill>
                <a:uFillTx/>
              </a:defRPr>
            </a:pPr>
            <a:r>
              <a:rPr lang="de-DE" dirty="0">
                <a:solidFill>
                  <a:srgbClr val="000000"/>
                </a:solidFill>
                <a:ea typeface="Times New Roman" pitchFamily="18"/>
              </a:rPr>
              <a:t>Ja. Du musst sicher schwimmen </a:t>
            </a:r>
            <a:r>
              <a:rPr lang="de-DE" dirty="0" smtClean="0">
                <a:solidFill>
                  <a:srgbClr val="000000"/>
                </a:solidFill>
                <a:ea typeface="Times New Roman" pitchFamily="18"/>
              </a:rPr>
              <a:t>können (mindestens </a:t>
            </a:r>
            <a:r>
              <a:rPr lang="de-DE" dirty="0">
                <a:solidFill>
                  <a:srgbClr val="000000"/>
                </a:solidFill>
                <a:ea typeface="Times New Roman" pitchFamily="18"/>
              </a:rPr>
              <a:t>Freischwimmer)</a:t>
            </a:r>
          </a:p>
          <a:p>
            <a:pPr marL="342900" lvl="0" indent="-342900" algn="just">
              <a:buSzPct val="100000"/>
              <a:buFont typeface="Symbol" pitchFamily="18"/>
              <a:buChar char=""/>
              <a:defRPr sz="1800" b="0" i="0" u="none" strike="noStrike" kern="0" cap="none" spc="0" baseline="0">
                <a:solidFill>
                  <a:srgbClr val="000000"/>
                </a:solidFill>
                <a:uFillTx/>
              </a:defRPr>
            </a:pPr>
            <a:r>
              <a:rPr lang="de-DE" dirty="0">
                <a:solidFill>
                  <a:srgbClr val="000000"/>
                </a:solidFill>
                <a:ea typeface="Times New Roman" pitchFamily="18"/>
              </a:rPr>
              <a:t>Ansonsten gibt es keine </a:t>
            </a:r>
            <a:r>
              <a:rPr lang="de-DE" dirty="0" smtClean="0">
                <a:solidFill>
                  <a:srgbClr val="000000"/>
                </a:solidFill>
                <a:ea typeface="Times New Roman" pitchFamily="18"/>
              </a:rPr>
              <a:t>Voraussetzungen, die </a:t>
            </a:r>
            <a:r>
              <a:rPr lang="de-DE" dirty="0">
                <a:solidFill>
                  <a:srgbClr val="000000"/>
                </a:solidFill>
                <a:ea typeface="Times New Roman" pitchFamily="18"/>
              </a:rPr>
              <a:t>du erfüllen musst. </a:t>
            </a: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spcAft>
                <a:spcPts val="1000"/>
              </a:spcAf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Schau einfach mal vorbei</a:t>
            </a:r>
            <a:r>
              <a:rPr lang="de-DE" dirty="0" smtClean="0">
                <a:solidFill>
                  <a:srgbClr val="000000"/>
                </a:solidFill>
                <a:ea typeface="Calibri" pitchFamily="34"/>
                <a:cs typeface="Times New Roman" pitchFamily="18"/>
              </a:rPr>
              <a:t>!</a:t>
            </a:r>
          </a:p>
          <a:p>
            <a:pPr lvl="0" algn="just">
              <a:spcAft>
                <a:spcPts val="1000"/>
              </a:spcAf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spcAft>
                <a:spcPts val="1000"/>
              </a:spcAf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*Fragen zum Weg? Sprich Frau Weißenberger an!</a:t>
            </a:r>
            <a:endParaRPr lang="de-DE" dirty="0">
              <a:solidFill>
                <a:srgbClr val="000000"/>
              </a:solidFill>
              <a:ea typeface="Calibri" pitchFamily="34"/>
              <a:cs typeface="Times New Roman" pitchFamily="18"/>
            </a:endParaRPr>
          </a:p>
        </p:txBody>
      </p:sp>
    </p:spTree>
    <p:extLst>
      <p:ext uri="{BB962C8B-B14F-4D97-AF65-F5344CB8AC3E}">
        <p14:creationId xmlns:p14="http://schemas.microsoft.com/office/powerpoint/2010/main" val="2952428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smtClean="0"/>
              <a:t>Handball 5 - 6</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2976331"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10</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err="1" smtClean="0">
                <a:solidFill>
                  <a:schemeClr val="bg1"/>
                </a:solidFill>
                <a:cs typeface="Arial" pitchFamily="34" charset="0"/>
              </a:rPr>
              <a:t>Lbz</a:t>
            </a:r>
            <a:r>
              <a:rPr lang="en-US" altLang="ko-KR" sz="2000" dirty="0" smtClean="0">
                <a:solidFill>
                  <a:schemeClr val="bg1"/>
                </a:solidFill>
                <a:cs typeface="Arial" pitchFamily="34" charset="0"/>
              </a:rPr>
              <a:t>-Halle</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SGE</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313932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de-DE" dirty="0">
                <a:solidFill>
                  <a:srgbClr val="000000"/>
                </a:solidFill>
              </a:rPr>
              <a:t>Ihr interessiert euch für </a:t>
            </a:r>
            <a:r>
              <a:rPr lang="de-DE" dirty="0" smtClean="0">
                <a:solidFill>
                  <a:srgbClr val="000000"/>
                </a:solidFill>
              </a:rPr>
              <a:t>Handball? </a:t>
            </a:r>
          </a:p>
          <a:p>
            <a:pPr lvl="0">
              <a:defRPr sz="1800" b="0" i="0" u="none" strike="noStrike" kern="0" cap="none" spc="0" baseline="0">
                <a:solidFill>
                  <a:srgbClr val="000000"/>
                </a:solidFill>
                <a:uFillTx/>
              </a:defRPr>
            </a:pPr>
            <a:endParaRPr lang="de-DE" dirty="0">
              <a:solidFill>
                <a:srgbClr val="000000"/>
              </a:solidFill>
            </a:endParaRPr>
          </a:p>
          <a:p>
            <a:pPr lvl="0">
              <a:defRPr sz="1800" b="0" i="0" u="none" strike="noStrike" kern="0" cap="none" spc="0" baseline="0">
                <a:solidFill>
                  <a:srgbClr val="000000"/>
                </a:solidFill>
                <a:uFillTx/>
              </a:defRPr>
            </a:pPr>
            <a:r>
              <a:rPr lang="de-DE" dirty="0">
                <a:solidFill>
                  <a:srgbClr val="000000"/>
                </a:solidFill>
              </a:rPr>
              <a:t>Wollt </a:t>
            </a:r>
            <a:r>
              <a:rPr lang="de-DE" dirty="0" smtClean="0">
                <a:solidFill>
                  <a:srgbClr val="000000"/>
                </a:solidFill>
              </a:rPr>
              <a:t>Tore  </a:t>
            </a:r>
            <a:r>
              <a:rPr lang="de-DE" dirty="0">
                <a:solidFill>
                  <a:srgbClr val="000000"/>
                </a:solidFill>
              </a:rPr>
              <a:t>werfen, neue Tricks und Techniken lernen und euch weiter verbessern oder einfach nur in lockerer Atmosphäre spielen? </a:t>
            </a:r>
          </a:p>
          <a:p>
            <a:pPr lvl="0">
              <a:defRPr sz="1800" b="0" i="0" u="none" strike="noStrike" kern="0" cap="none" spc="0" baseline="0">
                <a:solidFill>
                  <a:srgbClr val="000000"/>
                </a:solidFill>
                <a:uFillTx/>
              </a:defRPr>
            </a:pPr>
            <a:endParaRPr lang="de-DE" b="1" dirty="0" smtClean="0">
              <a:solidFill>
                <a:srgbClr val="000000"/>
              </a:solidFill>
            </a:endParaRPr>
          </a:p>
          <a:p>
            <a:pPr lvl="0">
              <a:defRPr sz="1800" b="0" i="0" u="none" strike="noStrike" kern="0" cap="none" spc="0" baseline="0">
                <a:solidFill>
                  <a:srgbClr val="000000"/>
                </a:solidFill>
                <a:uFillTx/>
              </a:defRPr>
            </a:pPr>
            <a:r>
              <a:rPr lang="de-DE" b="1" dirty="0" smtClean="0">
                <a:solidFill>
                  <a:srgbClr val="000000"/>
                </a:solidFill>
              </a:rPr>
              <a:t>Dann </a:t>
            </a:r>
            <a:r>
              <a:rPr lang="de-DE" b="1" dirty="0">
                <a:solidFill>
                  <a:srgbClr val="000000"/>
                </a:solidFill>
              </a:rPr>
              <a:t>seid ihr bei unserer </a:t>
            </a:r>
            <a:r>
              <a:rPr lang="de-DE" b="1" dirty="0" smtClean="0">
                <a:solidFill>
                  <a:srgbClr val="000000"/>
                </a:solidFill>
              </a:rPr>
              <a:t>Handball-AG </a:t>
            </a:r>
            <a:r>
              <a:rPr lang="de-DE" b="1" dirty="0">
                <a:solidFill>
                  <a:srgbClr val="000000"/>
                </a:solidFill>
              </a:rPr>
              <a:t>genau richtig</a:t>
            </a:r>
          </a:p>
          <a:p>
            <a:pPr lvl="0">
              <a:defRPr sz="1800" b="0" i="0" u="none" strike="noStrike" kern="0" cap="none" spc="0" baseline="0">
                <a:solidFill>
                  <a:srgbClr val="000000"/>
                </a:solidFill>
                <a:uFillTx/>
              </a:defRPr>
            </a:pPr>
            <a:endParaRPr lang="de-DE" dirty="0" smtClean="0">
              <a:solidFill>
                <a:srgbClr val="000000"/>
              </a:solidFill>
            </a:endParaRPr>
          </a:p>
          <a:p>
            <a:pPr lvl="0">
              <a:defRPr sz="1800" b="0" i="0" u="none" strike="noStrike" kern="0" cap="none" spc="0" baseline="0">
                <a:solidFill>
                  <a:srgbClr val="000000"/>
                </a:solidFill>
                <a:uFillTx/>
              </a:defRPr>
            </a:pPr>
            <a:r>
              <a:rPr lang="de-DE" dirty="0" smtClean="0">
                <a:solidFill>
                  <a:srgbClr val="000000"/>
                </a:solidFill>
              </a:rPr>
              <a:t>Was </a:t>
            </a:r>
            <a:r>
              <a:rPr lang="de-DE" dirty="0">
                <a:solidFill>
                  <a:srgbClr val="000000"/>
                </a:solidFill>
              </a:rPr>
              <a:t>ihr braucht: </a:t>
            </a:r>
          </a:p>
          <a:p>
            <a:pPr lvl="0">
              <a:defRPr sz="1800" b="0" i="0" u="none" strike="noStrike" kern="0" cap="none" spc="0" baseline="0">
                <a:solidFill>
                  <a:srgbClr val="000000"/>
                </a:solidFill>
                <a:uFillTx/>
              </a:defRPr>
            </a:pPr>
            <a:r>
              <a:rPr lang="de-DE" dirty="0">
                <a:solidFill>
                  <a:srgbClr val="000000"/>
                </a:solidFill>
              </a:rPr>
              <a:t>Geeignete Hallenschuhe, </a:t>
            </a:r>
          </a:p>
          <a:p>
            <a:pPr lvl="0">
              <a:defRPr sz="1800" b="0" i="0" u="none" strike="noStrike" kern="0" cap="none" spc="0" baseline="0">
                <a:solidFill>
                  <a:srgbClr val="000000"/>
                </a:solidFill>
                <a:uFillTx/>
              </a:defRPr>
            </a:pPr>
            <a:r>
              <a:rPr lang="de-DE" dirty="0">
                <a:solidFill>
                  <a:srgbClr val="000000"/>
                </a:solidFill>
              </a:rPr>
              <a:t>Sportklamotten und </a:t>
            </a:r>
          </a:p>
          <a:p>
            <a:pPr lvl="0">
              <a:defRPr sz="1800" b="0" i="0" u="none" strike="noStrike" kern="0" cap="none" spc="0" baseline="0">
                <a:solidFill>
                  <a:srgbClr val="000000"/>
                </a:solidFill>
                <a:uFillTx/>
              </a:defRPr>
            </a:pPr>
            <a:r>
              <a:rPr lang="de-DE" dirty="0">
                <a:solidFill>
                  <a:srgbClr val="000000"/>
                </a:solidFill>
              </a:rPr>
              <a:t>ausreichend zu trinken.</a:t>
            </a:r>
          </a:p>
        </p:txBody>
      </p:sp>
    </p:spTree>
    <p:extLst>
      <p:ext uri="{BB962C8B-B14F-4D97-AF65-F5344CB8AC3E}">
        <p14:creationId xmlns:p14="http://schemas.microsoft.com/office/powerpoint/2010/main" val="3390620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de-DE" dirty="0" smtClean="0"/>
              <a:t>Yoga 5-10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8586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14:45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I0.03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Becker</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6"/>
            <a:ext cx="6665204" cy="5930341"/>
          </a:xfrm>
          <a:prstGeom prst="rect">
            <a:avLst/>
          </a:prstGeom>
          <a:noFill/>
        </p:spPr>
        <p:txBody>
          <a:bodyPr wrap="square" rtlCol="0">
            <a:spAutoFit/>
          </a:bodyPr>
          <a:lstStyle/>
          <a:p>
            <a:pPr lvl="0">
              <a:lnSpc>
                <a:spcPct val="115000"/>
              </a:lnSpc>
            </a:pPr>
            <a:r>
              <a:rPr lang="de-DE" kern="100" dirty="0" smtClean="0">
                <a:latin typeface="Calibri" panose="020F0502020204030204" pitchFamily="34" charset="0"/>
                <a:ea typeface="Calibri" panose="020F0502020204030204" pitchFamily="34" charset="0"/>
                <a:cs typeface="Arial" panose="020B0604020202020204" pitchFamily="34" charset="0"/>
              </a:rPr>
              <a:t>Yoga ist mehr als nur Sport. </a:t>
            </a:r>
          </a:p>
          <a:p>
            <a:pPr marL="342900" lvl="0" indent="-342900">
              <a:lnSpc>
                <a:spcPct val="115000"/>
              </a:lnSpc>
              <a:buFont typeface="Symbol" panose="05050102010706020507" pitchFamily="18" charset="2"/>
              <a:buChar char=""/>
            </a:pPr>
            <a:r>
              <a:rPr lang="de-DE" sz="1400" kern="100" dirty="0" smtClean="0">
                <a:latin typeface="Calibri" panose="020F0502020204030204" pitchFamily="34" charset="0"/>
                <a:ea typeface="Calibri" panose="020F0502020204030204" pitchFamily="34" charset="0"/>
                <a:cs typeface="Arial" panose="020B0604020202020204" pitchFamily="34" charset="0"/>
              </a:rPr>
              <a:t>Fühlst </a:t>
            </a:r>
            <a:r>
              <a:rPr lang="de-DE" sz="1400" kern="100" dirty="0">
                <a:latin typeface="Calibri" panose="020F0502020204030204" pitchFamily="34" charset="0"/>
                <a:ea typeface="Calibri" panose="020F0502020204030204" pitchFamily="34" charset="0"/>
                <a:cs typeface="Arial" panose="020B0604020202020204" pitchFamily="34" charset="0"/>
              </a:rPr>
              <a:t>du dich in der Schule gestresst und wünscht dir mehr Gelassenheit?</a:t>
            </a:r>
          </a:p>
          <a:p>
            <a:pPr marL="342900" lvl="0" indent="-342900">
              <a:lnSpc>
                <a:spcPct val="115000"/>
              </a:lnSpc>
              <a:buFont typeface="Symbol" panose="05050102010706020507" pitchFamily="18" charset="2"/>
              <a:buChar char=""/>
            </a:pPr>
            <a:r>
              <a:rPr lang="de-DE" sz="1400" kern="100" dirty="0">
                <a:latin typeface="Calibri" panose="020F0502020204030204" pitchFamily="34" charset="0"/>
                <a:ea typeface="Calibri" panose="020F0502020204030204" pitchFamily="34" charset="0"/>
                <a:cs typeface="Arial" panose="020B0604020202020204" pitchFamily="34" charset="0"/>
              </a:rPr>
              <a:t>Bist du oft müde und hättest gerne mehr Energie?</a:t>
            </a:r>
          </a:p>
          <a:p>
            <a:pPr marL="342900" lvl="0" indent="-342900">
              <a:lnSpc>
                <a:spcPct val="115000"/>
              </a:lnSpc>
              <a:buFont typeface="Symbol" panose="05050102010706020507" pitchFamily="18" charset="2"/>
              <a:buChar char=""/>
            </a:pPr>
            <a:r>
              <a:rPr lang="de-DE" sz="1400" kern="100" dirty="0">
                <a:latin typeface="Calibri" panose="020F0502020204030204" pitchFamily="34" charset="0"/>
                <a:ea typeface="Calibri" panose="020F0502020204030204" pitchFamily="34" charset="0"/>
                <a:cs typeface="Arial" panose="020B0604020202020204" pitchFamily="34" charset="0"/>
              </a:rPr>
              <a:t>Bist du manchmal traurig und kannst ein bisschen mehr Lebensfreude gebrauchen?</a:t>
            </a:r>
          </a:p>
          <a:p>
            <a:pPr marL="342900" lvl="0" indent="-342900">
              <a:lnSpc>
                <a:spcPct val="115000"/>
              </a:lnSpc>
              <a:buFont typeface="Symbol" panose="05050102010706020507" pitchFamily="18" charset="2"/>
              <a:buChar char=""/>
            </a:pPr>
            <a:r>
              <a:rPr lang="de-DE" sz="1400" kern="100" dirty="0">
                <a:latin typeface="Calibri" panose="020F0502020204030204" pitchFamily="34" charset="0"/>
                <a:ea typeface="Calibri" panose="020F0502020204030204" pitchFamily="34" charset="0"/>
                <a:cs typeface="Arial" panose="020B0604020202020204" pitchFamily="34" charset="0"/>
              </a:rPr>
              <a:t>Hast du Rückenschmerzen von deiner schweren Schultasche und würdest gerne etwas dagegen tun?</a:t>
            </a:r>
          </a:p>
          <a:p>
            <a:pPr marL="342900" lvl="0" indent="-342900">
              <a:lnSpc>
                <a:spcPct val="115000"/>
              </a:lnSpc>
              <a:spcAft>
                <a:spcPts val="1000"/>
              </a:spcAft>
              <a:buFont typeface="Symbol" panose="05050102010706020507" pitchFamily="18" charset="2"/>
              <a:buChar char=""/>
            </a:pPr>
            <a:r>
              <a:rPr lang="de-DE" sz="1400" kern="100" dirty="0">
                <a:latin typeface="Calibri" panose="020F0502020204030204" pitchFamily="34" charset="0"/>
                <a:ea typeface="Calibri" panose="020F0502020204030204" pitchFamily="34" charset="0"/>
                <a:cs typeface="Arial" panose="020B0604020202020204" pitchFamily="34" charset="0"/>
              </a:rPr>
              <a:t>Oder magst du einfach gerne Sport und möchtest lernen, wie man einen Kopfstand macht</a:t>
            </a:r>
            <a:r>
              <a:rPr lang="de-DE" sz="1400" kern="100" dirty="0" smtClean="0">
                <a:latin typeface="Calibri" panose="020F0502020204030204" pitchFamily="34" charset="0"/>
                <a:ea typeface="Calibri" panose="020F0502020204030204" pitchFamily="34" charset="0"/>
                <a:cs typeface="Arial" panose="020B0604020202020204" pitchFamily="34" charset="0"/>
              </a:rPr>
              <a:t>?</a:t>
            </a:r>
          </a:p>
          <a:p>
            <a:pPr lvl="0">
              <a:lnSpc>
                <a:spcPct val="115000"/>
              </a:lnSpc>
              <a:spcAft>
                <a:spcPts val="1000"/>
              </a:spcAft>
            </a:pPr>
            <a:r>
              <a:rPr lang="de-DE" b="1" kern="100" dirty="0">
                <a:latin typeface="Calibri" panose="020F0502020204030204" pitchFamily="34" charset="0"/>
                <a:ea typeface="Calibri" panose="020F0502020204030204" pitchFamily="34" charset="0"/>
                <a:cs typeface="Arial" panose="020B0604020202020204" pitchFamily="34" charset="0"/>
              </a:rPr>
              <a:t>Dann fühl dich </a:t>
            </a:r>
            <a:r>
              <a:rPr lang="de-DE" b="1" kern="100" dirty="0">
                <a:solidFill>
                  <a:srgbClr val="71777D"/>
                </a:solidFill>
                <a:latin typeface="Segoe UI Symbol" panose="020B0502040204020203" pitchFamily="34" charset="0"/>
                <a:ea typeface="Calibri" panose="020F0502020204030204" pitchFamily="34" charset="0"/>
                <a:cs typeface="Segoe UI Symbol" panose="020B0502040204020203" pitchFamily="34" charset="0"/>
              </a:rPr>
              <a:t>♥</a:t>
            </a:r>
            <a:r>
              <a:rPr lang="de-DE" b="1" kern="100" dirty="0">
                <a:solidFill>
                  <a:srgbClr val="71777D"/>
                </a:solidFill>
                <a:latin typeface="Calibri" panose="020F0502020204030204" pitchFamily="34" charset="0"/>
                <a:ea typeface="Calibri" panose="020F0502020204030204" pitchFamily="34" charset="0"/>
                <a:cs typeface="Calibri" panose="020F0502020204030204" pitchFamily="34" charset="0"/>
              </a:rPr>
              <a:t>-</a:t>
            </a:r>
            <a:r>
              <a:rPr lang="de-DE" b="1" kern="100" dirty="0" err="1">
                <a:solidFill>
                  <a:srgbClr val="000000"/>
                </a:solidFill>
                <a:latin typeface="Calibri" panose="020F0502020204030204" pitchFamily="34" charset="0"/>
                <a:ea typeface="Calibri" panose="020F0502020204030204" pitchFamily="34" charset="0"/>
                <a:cs typeface="Calibri" panose="020F0502020204030204" pitchFamily="34" charset="0"/>
              </a:rPr>
              <a:t>lich</a:t>
            </a:r>
            <a:r>
              <a:rPr lang="de-DE"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eingeladen Teil der Yoga AG zu </a:t>
            </a:r>
            <a:r>
              <a:rPr lang="de-DE" b="1" kern="1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werden</a:t>
            </a:r>
          </a:p>
          <a:p>
            <a:pPr>
              <a:lnSpc>
                <a:spcPct val="115000"/>
              </a:lnSpc>
              <a:spcAft>
                <a:spcPts val="1000"/>
              </a:spcAft>
            </a:pPr>
            <a:r>
              <a:rPr lang="de-DE" kern="100" dirty="0">
                <a:latin typeface="Calibri" panose="020F0502020204030204" pitchFamily="34" charset="0"/>
                <a:ea typeface="Calibri" panose="020F0502020204030204" pitchFamily="34" charset="0"/>
                <a:cs typeface="Arial" panose="020B0604020202020204" pitchFamily="34" charset="0"/>
              </a:rPr>
              <a:t>Yoga hilft dir sowohl dabei deinen Körper besser kennenzulernen, zu stärken und zu dehnen, als auch deine Gedanken zur Ruhe zu bringen. Du wirst lernen dich zu entspannen und gleichzeitig deine körpereigenen Energie zu wecken. Du wirst verstehen, wie dein Atem dir hilft dich besser zu konzentrieren und deine Körperhaltung dein Selbstbewusstsein verändern kann. Lust? Ich freue mich auf dich!</a:t>
            </a:r>
          </a:p>
          <a:p>
            <a:pPr lvl="0">
              <a:lnSpc>
                <a:spcPct val="115000"/>
              </a:lnSpc>
              <a:spcAft>
                <a:spcPts val="1000"/>
              </a:spcAft>
            </a:pPr>
            <a:r>
              <a:rPr lang="de-DE" kern="100" dirty="0" err="1" smtClean="0">
                <a:latin typeface="Calibri" panose="020F0502020204030204" pitchFamily="34" charset="0"/>
                <a:ea typeface="Calibri" panose="020F0502020204030204" pitchFamily="34" charset="0"/>
                <a:cs typeface="Arial" panose="020B0604020202020204" pitchFamily="34" charset="0"/>
              </a:rPr>
              <a:t>It‘s</a:t>
            </a:r>
            <a:r>
              <a:rPr lang="de-DE" kern="100" dirty="0" smtClean="0">
                <a:latin typeface="Calibri" panose="020F0502020204030204" pitchFamily="34" charset="0"/>
                <a:ea typeface="Calibri" panose="020F0502020204030204" pitchFamily="34" charset="0"/>
                <a:cs typeface="Arial" panose="020B0604020202020204" pitchFamily="34" charset="0"/>
              </a:rPr>
              <a:t> time </a:t>
            </a:r>
            <a:r>
              <a:rPr lang="de-DE" kern="100" dirty="0" err="1" smtClean="0">
                <a:latin typeface="Calibri" panose="020F0502020204030204" pitchFamily="34" charset="0"/>
                <a:ea typeface="Calibri" panose="020F0502020204030204" pitchFamily="34" charset="0"/>
                <a:cs typeface="Arial" panose="020B0604020202020204" pitchFamily="34" charset="0"/>
              </a:rPr>
              <a:t>to</a:t>
            </a:r>
            <a:r>
              <a:rPr lang="de-DE" kern="100" dirty="0" smtClean="0">
                <a:latin typeface="Calibri" panose="020F0502020204030204" pitchFamily="34" charset="0"/>
                <a:ea typeface="Calibri" panose="020F0502020204030204" pitchFamily="34" charset="0"/>
                <a:cs typeface="Arial" panose="020B0604020202020204" pitchFamily="34" charset="0"/>
              </a:rPr>
              <a:t> </a:t>
            </a:r>
            <a:r>
              <a:rPr lang="de-DE" kern="100" dirty="0" err="1" smtClean="0">
                <a:latin typeface="Calibri" panose="020F0502020204030204" pitchFamily="34" charset="0"/>
                <a:ea typeface="Calibri" panose="020F0502020204030204" pitchFamily="34" charset="0"/>
                <a:cs typeface="Arial" panose="020B0604020202020204" pitchFamily="34" charset="0"/>
              </a:rPr>
              <a:t>shine</a:t>
            </a:r>
            <a:r>
              <a:rPr lang="de-DE" kern="100" dirty="0" smtClean="0">
                <a:latin typeface="Calibri" panose="020F0502020204030204" pitchFamily="34" charset="0"/>
                <a:ea typeface="Calibri" panose="020F0502020204030204" pitchFamily="34" charset="0"/>
                <a:cs typeface="Arial" panose="020B0604020202020204" pitchFamily="34" charset="0"/>
              </a:rPr>
              <a:t> – </a:t>
            </a:r>
            <a:r>
              <a:rPr lang="de-DE" kern="100" dirty="0" err="1" smtClean="0">
                <a:latin typeface="Calibri" panose="020F0502020204030204" pitchFamily="34" charset="0"/>
                <a:ea typeface="Calibri" panose="020F0502020204030204" pitchFamily="34" charset="0"/>
                <a:cs typeface="Arial" panose="020B0604020202020204" pitchFamily="34" charset="0"/>
              </a:rPr>
              <a:t>Namaste</a:t>
            </a:r>
            <a:r>
              <a:rPr lang="de-DE" kern="100" dirty="0" smtClean="0">
                <a:latin typeface="Calibri" panose="020F0502020204030204" pitchFamily="34" charset="0"/>
                <a:ea typeface="Calibri" panose="020F0502020204030204" pitchFamily="34" charset="0"/>
                <a:cs typeface="Arial" panose="020B0604020202020204" pitchFamily="34" charset="0"/>
              </a:rPr>
              <a:t>!</a:t>
            </a:r>
          </a:p>
          <a:p>
            <a:pPr lvl="0">
              <a:lnSpc>
                <a:spcPct val="115000"/>
              </a:lnSpc>
              <a:spcAft>
                <a:spcPts val="1000"/>
              </a:spcAft>
            </a:pPr>
            <a:endParaRPr lang="de-DE" kern="100" dirty="0">
              <a:latin typeface="Calibri" panose="020F0502020204030204" pitchFamily="34" charset="0"/>
              <a:ea typeface="Calibri" panose="020F0502020204030204" pitchFamily="34" charset="0"/>
              <a:cs typeface="Arial" panose="020B0604020202020204" pitchFamily="34" charset="0"/>
            </a:endParaRPr>
          </a:p>
          <a:p>
            <a:endParaRPr lang="de-DE" dirty="0">
              <a:solidFill>
                <a:srgbClr val="FF0000"/>
              </a:solidFill>
            </a:endParaRPr>
          </a:p>
        </p:txBody>
      </p:sp>
    </p:spTree>
    <p:extLst>
      <p:ext uri="{BB962C8B-B14F-4D97-AF65-F5344CB8AC3E}">
        <p14:creationId xmlns:p14="http://schemas.microsoft.com/office/powerpoint/2010/main" val="1206755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28"/>
            <a:ext cx="11288617" cy="768085"/>
          </a:xfrm>
        </p:spPr>
        <p:txBody>
          <a:bodyPr/>
          <a:lstStyle/>
          <a:p>
            <a:r>
              <a:rPr lang="en-US" altLang="ko-KR" dirty="0" err="1" smtClean="0"/>
              <a:t>Gitarren</a:t>
            </a:r>
            <a:r>
              <a:rPr lang="en-US" altLang="ko-KR" dirty="0" smtClean="0"/>
              <a:t>-Ensemble</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2976331" cy="4278094"/>
          </a:xfrm>
          <a:prstGeom prst="rect">
            <a:avLst/>
          </a:prstGeom>
          <a:noFill/>
        </p:spPr>
        <p:txBody>
          <a:bodyPr wrap="square" rtlCol="0" anchor="ctr">
            <a:spAutoFit/>
          </a:bodyPr>
          <a:lstStyle/>
          <a:p>
            <a:r>
              <a:rPr lang="en-US" altLang="ko-KR" sz="2000" dirty="0" smtClean="0">
                <a:solidFill>
                  <a:schemeClr val="bg1"/>
                </a:solidFill>
                <a:latin typeface="Arial" pitchFamily="34" charset="0"/>
                <a:cs typeface="Arial" pitchFamily="34" charset="0"/>
              </a:rPr>
              <a:t>Tag: 	</a:t>
            </a:r>
            <a:r>
              <a:rPr lang="en-US" altLang="ko-KR" sz="2000" dirty="0" err="1" smtClean="0">
                <a:solidFill>
                  <a:schemeClr val="bg1"/>
                </a:solidFill>
                <a:latin typeface="Arial" pitchFamily="34" charset="0"/>
                <a:cs typeface="Arial" pitchFamily="34" charset="0"/>
              </a:rPr>
              <a:t>Mittwoch</a:t>
            </a:r>
            <a:endParaRPr lang="en-US" altLang="ko-KR" sz="2000" dirty="0" smtClean="0">
              <a:solidFill>
                <a:schemeClr val="bg1"/>
              </a:solidFill>
              <a:latin typeface="Arial" pitchFamily="34" charset="0"/>
              <a:cs typeface="Arial" pitchFamily="34" charset="0"/>
            </a:endParaRPr>
          </a:p>
          <a:p>
            <a:endParaRPr lang="en-US" altLang="ko-KR" sz="2000" dirty="0" smtClean="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Zeit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Jgst</a:t>
            </a:r>
            <a:r>
              <a:rPr lang="en-US" altLang="ko-KR" sz="2000" dirty="0" smtClean="0">
                <a:solidFill>
                  <a:schemeClr val="bg1"/>
                </a:solidFill>
                <a:latin typeface="Arial" pitchFamily="34" charset="0"/>
                <a:cs typeface="Arial" pitchFamily="34" charset="0"/>
              </a:rPr>
              <a:t>.: 	6 - 10</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Anzahl</a:t>
            </a:r>
            <a:r>
              <a:rPr lang="en-US" altLang="ko-KR" sz="2000" dirty="0" smtClean="0">
                <a:solidFill>
                  <a:schemeClr val="bg1"/>
                </a:solidFill>
                <a:latin typeface="Arial" pitchFamily="34" charset="0"/>
                <a:cs typeface="Arial" pitchFamily="34" charset="0"/>
              </a:rPr>
              <a:t>:	max. 12</a:t>
            </a:r>
          </a:p>
          <a:p>
            <a:endParaRPr lang="en-US" altLang="ko-KR" sz="2000" dirty="0">
              <a:solidFill>
                <a:schemeClr val="bg1"/>
              </a:solidFill>
              <a:latin typeface="Arial" pitchFamily="34" charset="0"/>
              <a:cs typeface="Arial" pitchFamily="34" charset="0"/>
            </a:endParaRPr>
          </a:p>
          <a:p>
            <a:r>
              <a:rPr lang="en-US" altLang="ko-KR" sz="2000" dirty="0" smtClean="0">
                <a:solidFill>
                  <a:schemeClr val="bg1"/>
                </a:solidFill>
                <a:latin typeface="Arial" pitchFamily="34" charset="0"/>
                <a:cs typeface="Arial" pitchFamily="34" charset="0"/>
              </a:rPr>
              <a:t>Ort:	H1.11</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Leitung</a:t>
            </a:r>
            <a:r>
              <a:rPr lang="en-US" altLang="ko-KR" sz="2000" dirty="0" smtClean="0">
                <a:solidFill>
                  <a:schemeClr val="bg1"/>
                </a:solidFill>
                <a:latin typeface="Arial" pitchFamily="34" charset="0"/>
                <a:cs typeface="Arial" pitchFamily="34" charset="0"/>
              </a:rPr>
              <a:t>:	Frau </a:t>
            </a:r>
            <a:r>
              <a:rPr lang="en-US" altLang="ko-KR" sz="2000" dirty="0" err="1" smtClean="0">
                <a:solidFill>
                  <a:schemeClr val="bg1"/>
                </a:solidFill>
                <a:latin typeface="Arial" pitchFamily="34" charset="0"/>
                <a:cs typeface="Arial" pitchFamily="34" charset="0"/>
              </a:rPr>
              <a:t>Sieper</a:t>
            </a:r>
            <a:endParaRPr lang="en-US" altLang="ko-KR" sz="2000" dirty="0" smtClean="0">
              <a:solidFill>
                <a:schemeClr val="bg1"/>
              </a:solidFill>
              <a:latin typeface="Arial" pitchFamily="34" charset="0"/>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682170" y="1476564"/>
            <a:ext cx="6786390" cy="3970318"/>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Gitarre spielen im Schulorchester? Schweres Zeug üben und dann hört man dich nicht? </a:t>
            </a:r>
            <a:endParaRPr lang="de-DE" dirty="0" smtClean="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Times New Roman" pitchFamily="18"/>
              </a:rPr>
              <a:t>Nein</a:t>
            </a:r>
            <a:r>
              <a:rPr lang="de-DE" dirty="0">
                <a:solidFill>
                  <a:srgbClr val="000000"/>
                </a:solidFill>
                <a:latin typeface="Calibri" pitchFamily="34"/>
                <a:ea typeface="Calibri" pitchFamily="34"/>
                <a:cs typeface="Times New Roman" pitchFamily="18"/>
              </a:rPr>
              <a:t>! Das ist doch nur frustrierend</a:t>
            </a:r>
            <a:r>
              <a:rPr lang="de-DE" dirty="0" smtClean="0">
                <a:solidFill>
                  <a:srgbClr val="000000"/>
                </a:solidFill>
                <a:latin typeface="Calibri" pitchFamily="34"/>
                <a:ea typeface="Calibri" pitchFamily="34"/>
                <a:cs typeface="Times New Roman" pitchFamily="18"/>
              </a:rPr>
              <a:t>!</a:t>
            </a:r>
          </a:p>
          <a:p>
            <a:pPr lvl="0" algn="just">
              <a:defRPr sz="1800" b="0" i="0" u="none" strike="noStrike" kern="0" cap="none" spc="0" baseline="0">
                <a:solidFill>
                  <a:srgbClr val="000000"/>
                </a:solidFill>
                <a:uFillTx/>
              </a:defRPr>
            </a:pPr>
            <a:endParaRPr lang="de-DE" dirty="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r>
              <a:rPr lang="de-DE" b="1" dirty="0">
                <a:solidFill>
                  <a:srgbClr val="000000"/>
                </a:solidFill>
                <a:latin typeface="Calibri" pitchFamily="34"/>
                <a:ea typeface="Calibri" pitchFamily="34"/>
                <a:cs typeface="Times New Roman" pitchFamily="18"/>
              </a:rPr>
              <a:t>Deshalb machen wir Gitarrist*innen unser eigenes Ding. </a:t>
            </a:r>
          </a:p>
          <a:p>
            <a:pPr lvl="0" algn="just">
              <a:defRPr sz="1800" b="0" i="0" u="none" strike="noStrike" kern="0" cap="none" spc="0" baseline="0">
                <a:solidFill>
                  <a:srgbClr val="000000"/>
                </a:solidFill>
                <a:uFillTx/>
              </a:defRPr>
            </a:pPr>
            <a:r>
              <a:rPr lang="de-DE" b="1" dirty="0">
                <a:solidFill>
                  <a:srgbClr val="000000"/>
                </a:solidFill>
                <a:latin typeface="Calibri" pitchFamily="34"/>
                <a:ea typeface="Calibri" pitchFamily="34"/>
                <a:cs typeface="Times New Roman" pitchFamily="18"/>
              </a:rPr>
              <a:t>Wir spielen tolle Musik nur mit Gitarren</a:t>
            </a:r>
            <a:r>
              <a:rPr lang="de-DE" b="1" dirty="0" smtClean="0">
                <a:solidFill>
                  <a:srgbClr val="000000"/>
                </a:solidFill>
                <a:latin typeface="Calibri" pitchFamily="34"/>
                <a:ea typeface="Calibri" pitchFamily="34"/>
                <a:cs typeface="Times New Roman" pitchFamily="18"/>
              </a:rPr>
              <a:t>!</a:t>
            </a:r>
          </a:p>
          <a:p>
            <a:pPr lvl="0" algn="just">
              <a:defRPr sz="1800" b="0" i="0" u="none" strike="noStrike" kern="0" cap="none" spc="0" baseline="0">
                <a:solidFill>
                  <a:srgbClr val="000000"/>
                </a:solidFill>
                <a:uFillTx/>
              </a:defRPr>
            </a:pPr>
            <a:endParaRPr lang="de-DE" b="1" dirty="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Times New Roman" pitchFamily="18"/>
              </a:rPr>
              <a:t>Die Stücke haben meist 2-4 Stimmen </a:t>
            </a:r>
            <a:r>
              <a:rPr lang="de-DE" dirty="0" smtClean="0">
                <a:solidFill>
                  <a:srgbClr val="000000"/>
                </a:solidFill>
                <a:latin typeface="Calibri" pitchFamily="34"/>
                <a:ea typeface="Calibri" pitchFamily="34"/>
                <a:cs typeface="Times New Roman" pitchFamily="18"/>
              </a:rPr>
              <a:t>mit unterschiedlichem Schwierigkeitsgrad</a:t>
            </a:r>
            <a:r>
              <a:rPr lang="de-DE" dirty="0">
                <a:solidFill>
                  <a:srgbClr val="000000"/>
                </a:solidFill>
                <a:latin typeface="Calibri" pitchFamily="34"/>
                <a:ea typeface="Calibri" pitchFamily="34"/>
                <a:cs typeface="Times New Roman" pitchFamily="18"/>
              </a:rPr>
              <a:t>, so dass für jedes Spielniveau </a:t>
            </a:r>
            <a:r>
              <a:rPr lang="de-DE" dirty="0" smtClean="0">
                <a:solidFill>
                  <a:srgbClr val="000000"/>
                </a:solidFill>
                <a:latin typeface="Calibri" pitchFamily="34"/>
                <a:ea typeface="Calibri" pitchFamily="34"/>
                <a:cs typeface="Times New Roman" pitchFamily="18"/>
              </a:rPr>
              <a:t>etwas </a:t>
            </a:r>
            <a:r>
              <a:rPr lang="de-DE" dirty="0">
                <a:solidFill>
                  <a:srgbClr val="000000"/>
                </a:solidFill>
                <a:latin typeface="Calibri" pitchFamily="34"/>
                <a:ea typeface="Calibri" pitchFamily="34"/>
                <a:cs typeface="Times New Roman" pitchFamily="18"/>
              </a:rPr>
              <a:t>dabei ist. </a:t>
            </a:r>
          </a:p>
          <a:p>
            <a:pPr lvl="0" algn="just">
              <a:defRPr sz="1800" b="0" i="0" u="none" strike="noStrike" kern="0" cap="none" spc="0" baseline="0">
                <a:solidFill>
                  <a:srgbClr val="000000"/>
                </a:solidFill>
                <a:uFillTx/>
              </a:defRPr>
            </a:pPr>
            <a:endParaRPr lang="de-DE" dirty="0" smtClean="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Times New Roman" pitchFamily="18"/>
              </a:rPr>
              <a:t>Nur </a:t>
            </a:r>
            <a:r>
              <a:rPr lang="de-DE" dirty="0">
                <a:solidFill>
                  <a:srgbClr val="000000"/>
                </a:solidFill>
                <a:latin typeface="Calibri" pitchFamily="34"/>
                <a:ea typeface="Calibri" pitchFamily="34"/>
                <a:cs typeface="Times New Roman" pitchFamily="18"/>
              </a:rPr>
              <a:t>absolute/r Anfänger/in solltest du </a:t>
            </a:r>
            <a:r>
              <a:rPr lang="de-DE" dirty="0" smtClean="0">
                <a:solidFill>
                  <a:srgbClr val="000000"/>
                </a:solidFill>
                <a:latin typeface="Calibri" pitchFamily="34"/>
                <a:ea typeface="Calibri" pitchFamily="34"/>
                <a:cs typeface="Times New Roman" pitchFamily="18"/>
              </a:rPr>
              <a:t>nicht </a:t>
            </a:r>
            <a:r>
              <a:rPr lang="de-DE" dirty="0">
                <a:solidFill>
                  <a:srgbClr val="000000"/>
                </a:solidFill>
                <a:latin typeface="Calibri" pitchFamily="34"/>
                <a:ea typeface="Calibri" pitchFamily="34"/>
                <a:cs typeface="Times New Roman" pitchFamily="18"/>
              </a:rPr>
              <a:t>sein (mind. 1 Jahr Unterricht). </a:t>
            </a:r>
            <a:r>
              <a:rPr lang="de-DE" dirty="0" smtClean="0">
                <a:solidFill>
                  <a:srgbClr val="000000"/>
                </a:solidFill>
                <a:latin typeface="Calibri" pitchFamily="34"/>
                <a:ea typeface="Calibri" pitchFamily="34"/>
                <a:cs typeface="Times New Roman" pitchFamily="18"/>
              </a:rPr>
              <a:t>Unsere </a:t>
            </a:r>
            <a:r>
              <a:rPr lang="de-DE" dirty="0">
                <a:solidFill>
                  <a:srgbClr val="000000"/>
                </a:solidFill>
                <a:latin typeface="Calibri" pitchFamily="34"/>
                <a:ea typeface="Calibri" pitchFamily="34"/>
                <a:cs typeface="Times New Roman" pitchFamily="18"/>
              </a:rPr>
              <a:t>Ergebnisse präsentieren wir bei </a:t>
            </a:r>
            <a:r>
              <a:rPr lang="de-DE" dirty="0" smtClean="0">
                <a:solidFill>
                  <a:srgbClr val="000000"/>
                </a:solidFill>
                <a:latin typeface="Calibri" pitchFamily="34"/>
                <a:ea typeface="Calibri" pitchFamily="34"/>
                <a:cs typeface="Times New Roman" pitchFamily="18"/>
              </a:rPr>
              <a:t>den Schulkonzerten </a:t>
            </a:r>
            <a:r>
              <a:rPr lang="de-DE" dirty="0">
                <a:solidFill>
                  <a:srgbClr val="000000"/>
                </a:solidFill>
                <a:latin typeface="Calibri" pitchFamily="34"/>
                <a:ea typeface="Calibri" pitchFamily="34"/>
                <a:cs typeface="Times New Roman" pitchFamily="18"/>
              </a:rPr>
              <a:t>und natürlich nehmen wir </a:t>
            </a:r>
            <a:r>
              <a:rPr lang="de-DE" dirty="0" smtClean="0">
                <a:solidFill>
                  <a:srgbClr val="000000"/>
                </a:solidFill>
                <a:latin typeface="Calibri" pitchFamily="34"/>
                <a:ea typeface="Calibri" pitchFamily="34"/>
                <a:cs typeface="Times New Roman" pitchFamily="18"/>
              </a:rPr>
              <a:t>auch </a:t>
            </a:r>
            <a:r>
              <a:rPr lang="de-DE" dirty="0">
                <a:solidFill>
                  <a:srgbClr val="000000"/>
                </a:solidFill>
                <a:latin typeface="Calibri" pitchFamily="34"/>
                <a:ea typeface="Calibri" pitchFamily="34"/>
                <a:cs typeface="Times New Roman" pitchFamily="18"/>
              </a:rPr>
              <a:t>an den Musik-Probenfahrten teil. </a:t>
            </a:r>
          </a:p>
        </p:txBody>
      </p:sp>
    </p:spTree>
    <p:extLst>
      <p:ext uri="{BB962C8B-B14F-4D97-AF65-F5344CB8AC3E}">
        <p14:creationId xmlns:p14="http://schemas.microsoft.com/office/powerpoint/2010/main" val="121574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28"/>
            <a:ext cx="11288617" cy="768085"/>
          </a:xfrm>
        </p:spPr>
        <p:txBody>
          <a:bodyPr/>
          <a:lstStyle/>
          <a:p>
            <a:r>
              <a:rPr lang="en-US" altLang="ko-KR" dirty="0" smtClean="0"/>
              <a:t>MINT – Club der </a:t>
            </a:r>
            <a:r>
              <a:rPr lang="en-US" altLang="ko-KR" dirty="0" err="1" smtClean="0"/>
              <a:t>Erfinder</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23047" cy="4278094"/>
          </a:xfrm>
          <a:prstGeom prst="rect">
            <a:avLst/>
          </a:prstGeom>
          <a:noFill/>
        </p:spPr>
        <p:txBody>
          <a:bodyPr wrap="square" rtlCol="0" anchor="ctr">
            <a:spAutoFit/>
          </a:bodyPr>
          <a:lstStyle/>
          <a:p>
            <a:r>
              <a:rPr lang="en-US" altLang="ko-KR" sz="2000" dirty="0" smtClean="0">
                <a:solidFill>
                  <a:schemeClr val="bg1"/>
                </a:solidFill>
                <a:latin typeface="Arial" pitchFamily="34" charset="0"/>
                <a:cs typeface="Arial" pitchFamily="34" charset="0"/>
              </a:rPr>
              <a:t>Tag: 	</a:t>
            </a:r>
            <a:r>
              <a:rPr lang="en-US" altLang="ko-KR" sz="2000" dirty="0" err="1" smtClean="0">
                <a:solidFill>
                  <a:schemeClr val="bg1"/>
                </a:solidFill>
                <a:latin typeface="Arial" pitchFamily="34" charset="0"/>
                <a:cs typeface="Arial" pitchFamily="34" charset="0"/>
              </a:rPr>
              <a:t>Mittwoch</a:t>
            </a:r>
            <a:endParaRPr lang="en-US" altLang="ko-KR" sz="2000" dirty="0" smtClean="0">
              <a:solidFill>
                <a:schemeClr val="bg1"/>
              </a:solidFill>
              <a:latin typeface="Arial" pitchFamily="34" charset="0"/>
              <a:cs typeface="Arial" pitchFamily="34" charset="0"/>
            </a:endParaRPr>
          </a:p>
          <a:p>
            <a:endParaRPr lang="en-US" altLang="ko-KR" sz="2000" dirty="0" smtClean="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Zeit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cs typeface="Arial" pitchFamily="34" charset="0"/>
              </a:rPr>
              <a:t>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14:45</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Jgst</a:t>
            </a:r>
            <a:r>
              <a:rPr lang="en-US" altLang="ko-KR" sz="2000" dirty="0" smtClean="0">
                <a:solidFill>
                  <a:schemeClr val="bg1"/>
                </a:solidFill>
                <a:latin typeface="Arial" pitchFamily="34" charset="0"/>
                <a:cs typeface="Arial" pitchFamily="34" charset="0"/>
              </a:rPr>
              <a:t>.: 	5 - 10</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Anzahl</a:t>
            </a:r>
            <a:r>
              <a:rPr lang="en-US" altLang="ko-KR" sz="2000" dirty="0" smtClean="0">
                <a:solidFill>
                  <a:schemeClr val="bg1"/>
                </a:solidFill>
                <a:latin typeface="Arial" pitchFamily="34" charset="0"/>
                <a:cs typeface="Arial" pitchFamily="34" charset="0"/>
              </a:rPr>
              <a:t>:	max. 12</a:t>
            </a:r>
          </a:p>
          <a:p>
            <a:endParaRPr lang="en-US" altLang="ko-KR" sz="2000" dirty="0">
              <a:solidFill>
                <a:schemeClr val="bg1"/>
              </a:solidFill>
              <a:latin typeface="Arial" pitchFamily="34" charset="0"/>
              <a:cs typeface="Arial" pitchFamily="34" charset="0"/>
            </a:endParaRPr>
          </a:p>
          <a:p>
            <a:r>
              <a:rPr lang="en-US" altLang="ko-KR" sz="2000" dirty="0" smtClean="0">
                <a:solidFill>
                  <a:schemeClr val="bg1"/>
                </a:solidFill>
                <a:latin typeface="Arial" pitchFamily="34" charset="0"/>
                <a:cs typeface="Arial" pitchFamily="34" charset="0"/>
              </a:rPr>
              <a:t>Ort:	</a:t>
            </a:r>
            <a:r>
              <a:rPr lang="en-US" altLang="ko-KR" sz="2000" dirty="0">
                <a:solidFill>
                  <a:schemeClr val="bg1"/>
                </a:solidFill>
                <a:cs typeface="Arial" pitchFamily="34" charset="0"/>
              </a:rPr>
              <a:t>MINT-</a:t>
            </a:r>
            <a:r>
              <a:rPr lang="en-US" altLang="ko-KR" sz="2000" dirty="0" err="1">
                <a:solidFill>
                  <a:schemeClr val="bg1"/>
                </a:solidFill>
                <a:cs typeface="Arial" pitchFamily="34" charset="0"/>
              </a:rPr>
              <a:t>Zentrum</a:t>
            </a:r>
            <a:r>
              <a:rPr lang="en-US" altLang="ko-KR" sz="2000" dirty="0">
                <a:solidFill>
                  <a:schemeClr val="bg1"/>
                </a:solidFill>
                <a:cs typeface="Arial" pitchFamily="34" charset="0"/>
              </a:rPr>
              <a:t> H0.01</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Leitung</a:t>
            </a:r>
            <a:r>
              <a:rPr lang="en-US" altLang="ko-KR" sz="2000" dirty="0" smtClean="0">
                <a:solidFill>
                  <a:schemeClr val="bg1"/>
                </a:solidFill>
                <a:latin typeface="Arial" pitchFamily="34" charset="0"/>
                <a:cs typeface="Arial" pitchFamily="34" charset="0"/>
              </a:rPr>
              <a:t>:	Herr </a:t>
            </a:r>
            <a:r>
              <a:rPr lang="en-US" altLang="ko-KR" sz="2000" dirty="0" err="1" smtClean="0">
                <a:solidFill>
                  <a:schemeClr val="bg1"/>
                </a:solidFill>
                <a:latin typeface="Arial" pitchFamily="34" charset="0"/>
                <a:cs typeface="Arial" pitchFamily="34" charset="0"/>
              </a:rPr>
              <a:t>Ergün</a:t>
            </a:r>
            <a:endParaRPr lang="en-US" altLang="ko-KR" sz="2000" dirty="0" smtClean="0">
              <a:solidFill>
                <a:schemeClr val="bg1"/>
              </a:solidFill>
              <a:latin typeface="Arial" pitchFamily="34" charset="0"/>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682170" y="1476564"/>
            <a:ext cx="6786390" cy="5109091"/>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t>Der Club der Erfinder ist genau das Richtige für dich, wenn du dich für MINT-Fächer (Mathe, Informatik, Naturwissenschaften, Technik) begeisterst</a:t>
            </a:r>
            <a:r>
              <a:rPr lang="de-DE" dirty="0" smtClean="0"/>
              <a:t>. Hier </a:t>
            </a:r>
            <a:r>
              <a:rPr lang="de-DE" dirty="0"/>
              <a:t>triffst du auf andere kreative Köpfe, kannst schöne Projekte umsetzen und bei spannenden Wettbewerben und Events mitmachen </a:t>
            </a:r>
            <a:r>
              <a:rPr lang="de-DE" dirty="0" smtClean="0"/>
              <a:t>– ob </a:t>
            </a:r>
            <a:r>
              <a:rPr lang="de-DE" dirty="0"/>
              <a:t>in der Schule oder außerhalb</a:t>
            </a:r>
            <a:r>
              <a:rPr lang="de-DE" dirty="0" smtClean="0"/>
              <a:t>. Wenn </a:t>
            </a:r>
            <a:r>
              <a:rPr lang="de-DE" dirty="0"/>
              <a:t>du also Lust hast, dich in einem MINT-Thema auszuprobieren oder einfach nur neue Skills zu lernen, dann nutze die Chance! </a:t>
            </a:r>
            <a:r>
              <a:rPr lang="de-DE" dirty="0" smtClean="0"/>
              <a:t> </a:t>
            </a:r>
            <a:endParaRPr lang="de-DE" dirty="0" smtClean="0">
              <a:solidFill>
                <a:srgbClr val="FF0000"/>
              </a:solidFill>
            </a:endParaRPr>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b="1" dirty="0" smtClean="0"/>
              <a:t>Starte </a:t>
            </a:r>
            <a:r>
              <a:rPr lang="de-DE" b="1" dirty="0"/>
              <a:t>jetzt und </a:t>
            </a:r>
            <a:r>
              <a:rPr lang="de-DE" b="1" dirty="0" smtClean="0"/>
              <a:t>erweitere deinen Horizont im </a:t>
            </a:r>
            <a:r>
              <a:rPr lang="de-DE" b="1" dirty="0"/>
              <a:t>Club der Erfinder</a:t>
            </a:r>
            <a:r>
              <a:rPr lang="de-DE" b="1" dirty="0" smtClean="0"/>
              <a:t>.</a:t>
            </a:r>
          </a:p>
          <a:p>
            <a:pPr lvl="0" algn="just">
              <a:defRPr sz="1800" b="0" i="0" u="none" strike="noStrike" kern="0" cap="none" spc="0" baseline="0">
                <a:solidFill>
                  <a:srgbClr val="000000"/>
                </a:solidFill>
                <a:uFillTx/>
              </a:defRPr>
            </a:pPr>
            <a:endParaRPr lang="de-DE" sz="2000" dirty="0">
              <a:solidFill>
                <a:srgbClr val="FF0000"/>
              </a:solidFill>
              <a:ea typeface="Microsoft YaHei" pitchFamily="2"/>
              <a:cs typeface="Arial Unicode MS" pitchFamily="2"/>
            </a:endParaRPr>
          </a:p>
          <a:p>
            <a:pPr lvl="0" algn="just">
              <a:defRPr sz="1800" b="0" i="0" u="none" strike="noStrike" kern="0" cap="none" spc="0" baseline="0">
                <a:solidFill>
                  <a:srgbClr val="000000"/>
                </a:solidFill>
                <a:uFillTx/>
              </a:defRPr>
            </a:pPr>
            <a:r>
              <a:rPr lang="de-DE" dirty="0"/>
              <a:t>Was mache ich im Club</a:t>
            </a:r>
            <a:r>
              <a:rPr lang="de-DE" dirty="0" smtClean="0"/>
              <a:t>?</a:t>
            </a:r>
          </a:p>
          <a:p>
            <a:pPr lvl="0" algn="just">
              <a:defRPr sz="1800" b="0" i="0" u="none" strike="noStrike" kern="0" cap="none" spc="0" baseline="0">
                <a:solidFill>
                  <a:srgbClr val="000000"/>
                </a:solidFill>
                <a:uFillTx/>
              </a:defRPr>
            </a:pPr>
            <a:r>
              <a:rPr lang="de-DE" dirty="0" smtClean="0"/>
              <a:t>•</a:t>
            </a:r>
            <a:r>
              <a:rPr lang="de-DE" dirty="0"/>
              <a:t>Teilnahme an Wettbewerben in den Fächern Mathematik, Informatik und Naturwissenschaften (Physik, Chemie, Biologie) im In-und Ausland</a:t>
            </a:r>
            <a:r>
              <a:rPr lang="de-DE" dirty="0" smtClean="0"/>
              <a:t>.</a:t>
            </a:r>
          </a:p>
          <a:p>
            <a:pPr lvl="0" algn="just">
              <a:defRPr sz="1800" b="0" i="0" u="none" strike="noStrike" kern="0" cap="none" spc="0" baseline="0">
                <a:solidFill>
                  <a:srgbClr val="000000"/>
                </a:solidFill>
                <a:uFillTx/>
              </a:defRPr>
            </a:pPr>
            <a:r>
              <a:rPr lang="de-DE" dirty="0" smtClean="0"/>
              <a:t>•</a:t>
            </a:r>
            <a:r>
              <a:rPr lang="de-DE" dirty="0"/>
              <a:t>Vorträge über aktuelle Themen, Neuigkeiten und Highlights im MINT-Bereich</a:t>
            </a:r>
            <a:r>
              <a:rPr lang="de-DE" dirty="0" smtClean="0"/>
              <a:t>.</a:t>
            </a:r>
          </a:p>
          <a:p>
            <a:pPr lvl="0" algn="just">
              <a:defRPr sz="1800" b="0" i="0" u="none" strike="noStrike" kern="0" cap="none" spc="0" baseline="0">
                <a:solidFill>
                  <a:srgbClr val="000000"/>
                </a:solidFill>
                <a:uFillTx/>
              </a:defRPr>
            </a:pPr>
            <a:r>
              <a:rPr lang="de-DE" dirty="0" smtClean="0"/>
              <a:t>•</a:t>
            </a:r>
            <a:r>
              <a:rPr lang="de-DE" dirty="0"/>
              <a:t>Regelmäßige MINT-Schülerzeitung</a:t>
            </a:r>
            <a:r>
              <a:rPr lang="de-DE" dirty="0" smtClean="0"/>
              <a:t>.</a:t>
            </a:r>
          </a:p>
          <a:p>
            <a:pPr lvl="0" algn="just">
              <a:defRPr sz="1800" b="0" i="0" u="none" strike="noStrike" kern="0" cap="none" spc="0" baseline="0">
                <a:solidFill>
                  <a:srgbClr val="000000"/>
                </a:solidFill>
                <a:uFillTx/>
              </a:defRPr>
            </a:pPr>
            <a:r>
              <a:rPr lang="de-DE" dirty="0" smtClean="0"/>
              <a:t>•</a:t>
            </a:r>
            <a:r>
              <a:rPr lang="de-DE" dirty="0"/>
              <a:t>Ausflüge und Besuche von Museen und Forschungsstationen</a:t>
            </a:r>
            <a:endParaRPr lang="de-DE" sz="2000" dirty="0">
              <a:solidFill>
                <a:srgbClr val="FF0000"/>
              </a:solidFill>
              <a:ea typeface="Microsoft YaHei" pitchFamily="2"/>
              <a:cs typeface="Arial Unicode MS" pitchFamily="2"/>
            </a:endParaRP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pic>
        <p:nvPicPr>
          <p:cNvPr id="3" name="Grafik 2"/>
          <p:cNvPicPr>
            <a:picLocks noChangeAspect="1"/>
          </p:cNvPicPr>
          <p:nvPr/>
        </p:nvPicPr>
        <p:blipFill rotWithShape="1">
          <a:blip r:embed="rId4"/>
          <a:srcRect l="39159" t="24103" r="36778" b="25112"/>
          <a:stretch/>
        </p:blipFill>
        <p:spPr>
          <a:xfrm>
            <a:off x="1222576" y="427508"/>
            <a:ext cx="1032388" cy="888124"/>
          </a:xfrm>
          <a:prstGeom prst="rect">
            <a:avLst/>
          </a:prstGeom>
        </p:spPr>
      </p:pic>
    </p:spTree>
    <p:extLst>
      <p:ext uri="{BB962C8B-B14F-4D97-AF65-F5344CB8AC3E}">
        <p14:creationId xmlns:p14="http://schemas.microsoft.com/office/powerpoint/2010/main" val="228394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28"/>
            <a:ext cx="11288617" cy="768085"/>
          </a:xfrm>
        </p:spPr>
        <p:txBody>
          <a:bodyPr/>
          <a:lstStyle/>
          <a:p>
            <a:r>
              <a:rPr lang="en-US" altLang="ko-KR" dirty="0" err="1" smtClean="0"/>
              <a:t>Ökologie</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2976331" cy="4278094"/>
          </a:xfrm>
          <a:prstGeom prst="rect">
            <a:avLst/>
          </a:prstGeom>
          <a:noFill/>
        </p:spPr>
        <p:txBody>
          <a:bodyPr wrap="square" rtlCol="0" anchor="ctr">
            <a:spAutoFit/>
          </a:bodyPr>
          <a:lstStyle/>
          <a:p>
            <a:r>
              <a:rPr lang="en-US" altLang="ko-KR" sz="2000" dirty="0" smtClean="0">
                <a:solidFill>
                  <a:schemeClr val="bg1"/>
                </a:solidFill>
                <a:latin typeface="Arial" pitchFamily="34" charset="0"/>
                <a:cs typeface="Arial" pitchFamily="34" charset="0"/>
              </a:rPr>
              <a:t>Tag: 	</a:t>
            </a:r>
            <a:r>
              <a:rPr lang="en-US" altLang="ko-KR" sz="2000" dirty="0" err="1" smtClean="0">
                <a:solidFill>
                  <a:schemeClr val="bg1"/>
                </a:solidFill>
                <a:latin typeface="Arial" pitchFamily="34" charset="0"/>
                <a:cs typeface="Arial" pitchFamily="34" charset="0"/>
              </a:rPr>
              <a:t>Mittwoch</a:t>
            </a:r>
            <a:endParaRPr lang="en-US" altLang="ko-KR" sz="2000" dirty="0" smtClean="0">
              <a:solidFill>
                <a:schemeClr val="bg1"/>
              </a:solidFill>
              <a:latin typeface="Arial" pitchFamily="34" charset="0"/>
              <a:cs typeface="Arial" pitchFamily="34" charset="0"/>
            </a:endParaRPr>
          </a:p>
          <a:p>
            <a:endParaRPr lang="en-US" altLang="ko-KR" sz="2000" dirty="0" smtClean="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Zeit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Jgst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latin typeface="Arial" pitchFamily="34" charset="0"/>
                <a:cs typeface="Arial" pitchFamily="34" charset="0"/>
              </a:rPr>
              <a:t>5</a:t>
            </a:r>
            <a:r>
              <a:rPr lang="en-US" altLang="ko-KR" sz="2000" dirty="0" smtClean="0">
                <a:solidFill>
                  <a:schemeClr val="bg1"/>
                </a:solidFill>
                <a:latin typeface="Arial" pitchFamily="34" charset="0"/>
                <a:cs typeface="Arial" pitchFamily="34" charset="0"/>
              </a:rPr>
              <a:t> - </a:t>
            </a:r>
            <a:r>
              <a:rPr lang="en-US" altLang="ko-KR" sz="2000" dirty="0">
                <a:solidFill>
                  <a:schemeClr val="bg1"/>
                </a:solidFill>
                <a:latin typeface="Arial" pitchFamily="34" charset="0"/>
                <a:cs typeface="Arial" pitchFamily="34" charset="0"/>
              </a:rPr>
              <a:t>8</a:t>
            </a:r>
            <a:endParaRPr lang="en-US" altLang="ko-KR" sz="2000" dirty="0" smtClean="0">
              <a:solidFill>
                <a:schemeClr val="bg1"/>
              </a:solidFill>
              <a:latin typeface="Arial" pitchFamily="34" charset="0"/>
              <a:cs typeface="Arial" pitchFamily="34" charset="0"/>
            </a:endParaRP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Anzahl</a:t>
            </a:r>
            <a:r>
              <a:rPr lang="en-US" altLang="ko-KR" sz="2000" dirty="0" smtClean="0">
                <a:solidFill>
                  <a:schemeClr val="bg1"/>
                </a:solidFill>
                <a:latin typeface="Arial" pitchFamily="34" charset="0"/>
                <a:cs typeface="Arial" pitchFamily="34" charset="0"/>
              </a:rPr>
              <a:t>:	max. 12</a:t>
            </a:r>
          </a:p>
          <a:p>
            <a:endParaRPr lang="en-US" altLang="ko-KR" sz="2000" dirty="0">
              <a:solidFill>
                <a:schemeClr val="bg1"/>
              </a:solidFill>
              <a:latin typeface="Arial" pitchFamily="34" charset="0"/>
              <a:cs typeface="Arial" pitchFamily="34" charset="0"/>
            </a:endParaRPr>
          </a:p>
          <a:p>
            <a:r>
              <a:rPr lang="en-US" altLang="ko-KR" sz="2000" dirty="0" smtClean="0">
                <a:solidFill>
                  <a:schemeClr val="bg1"/>
                </a:solidFill>
                <a:latin typeface="Arial" pitchFamily="34" charset="0"/>
                <a:cs typeface="Arial" pitchFamily="34" charset="0"/>
              </a:rPr>
              <a:t>Ort:	H-.12</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Leitung</a:t>
            </a:r>
            <a:r>
              <a:rPr lang="en-US" altLang="ko-KR" sz="2000" dirty="0" smtClean="0">
                <a:solidFill>
                  <a:schemeClr val="bg1"/>
                </a:solidFill>
                <a:latin typeface="Arial" pitchFamily="34" charset="0"/>
                <a:cs typeface="Arial" pitchFamily="34" charset="0"/>
              </a:rPr>
              <a:t>:	Herr </a:t>
            </a:r>
            <a:r>
              <a:rPr lang="en-US" altLang="ko-KR" sz="2000" dirty="0" err="1" smtClean="0">
                <a:solidFill>
                  <a:schemeClr val="bg1"/>
                </a:solidFill>
                <a:latin typeface="Arial" pitchFamily="34" charset="0"/>
                <a:cs typeface="Arial" pitchFamily="34" charset="0"/>
              </a:rPr>
              <a:t>Halla</a:t>
            </a:r>
            <a:endParaRPr lang="en-US" altLang="ko-KR" sz="2000" dirty="0" smtClean="0">
              <a:solidFill>
                <a:schemeClr val="bg1"/>
              </a:solidFill>
              <a:latin typeface="Arial" pitchFamily="34" charset="0"/>
              <a:cs typeface="Arial" pitchFamily="34" charset="0"/>
            </a:endParaRPr>
          </a:p>
          <a:p>
            <a:r>
              <a:rPr lang="en-US" altLang="ko-KR" sz="1600" b="1" dirty="0" smtClean="0">
                <a:solidFill>
                  <a:schemeClr val="bg1"/>
                </a:solidFill>
                <a:latin typeface="Arial" pitchFamily="34" charset="0"/>
                <a:cs typeface="Arial" pitchFamily="34" charset="0"/>
              </a:rPr>
              <a:t>	</a:t>
            </a: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682170" y="1476564"/>
            <a:ext cx="6786390" cy="2031325"/>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t>In unserer </a:t>
            </a:r>
            <a:r>
              <a:rPr lang="de-DE" dirty="0" smtClean="0"/>
              <a:t>Ökologie-AG…</a:t>
            </a:r>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dreht </a:t>
            </a:r>
            <a:r>
              <a:rPr lang="de-DE" dirty="0"/>
              <a:t>sich alles um den Schutz der </a:t>
            </a:r>
            <a:r>
              <a:rPr lang="de-DE" b="1" dirty="0"/>
              <a:t>Umwelt</a:t>
            </a:r>
            <a:r>
              <a:rPr lang="de-DE" dirty="0"/>
              <a:t>, die heimische </a:t>
            </a:r>
            <a:r>
              <a:rPr lang="de-DE" b="1" dirty="0"/>
              <a:t>Artenvielfalt</a:t>
            </a:r>
            <a:r>
              <a:rPr lang="de-DE" dirty="0"/>
              <a:t> und die Förderung </a:t>
            </a:r>
            <a:r>
              <a:rPr lang="de-DE" b="1" dirty="0"/>
              <a:t>nachhaltiger Lebensweisen</a:t>
            </a:r>
            <a:r>
              <a:rPr lang="de-DE" dirty="0"/>
              <a:t>. </a:t>
            </a:r>
            <a:endParaRPr lang="de-DE" dirty="0" smtClean="0"/>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Gemeinsam </a:t>
            </a:r>
            <a:r>
              <a:rPr lang="de-DE" dirty="0"/>
              <a:t>erkunden wir ökologische Zusammenhänge, erforschen die lokale Natur und setzen uns aktiv für den Naturschutz ein.</a:t>
            </a:r>
            <a:endParaRPr lang="de-DE" sz="2000" dirty="0">
              <a:solidFill>
                <a:srgbClr val="FF0000"/>
              </a:solidFill>
              <a:ea typeface="Microsoft YaHei" pitchFamily="2"/>
              <a:cs typeface="Arial Unicode MS" pitchFamily="2"/>
            </a:endParaRPr>
          </a:p>
        </p:txBody>
      </p:sp>
    </p:spTree>
    <p:extLst>
      <p:ext uri="{BB962C8B-B14F-4D97-AF65-F5344CB8AC3E}">
        <p14:creationId xmlns:p14="http://schemas.microsoft.com/office/powerpoint/2010/main" val="384208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Journalismus</a:t>
            </a:r>
            <a:r>
              <a:rPr lang="en-US" altLang="ko-KR" dirty="0" smtClean="0"/>
              <a:t> 7-10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73152" cy="4278094"/>
          </a:xfrm>
          <a:prstGeom prst="rect">
            <a:avLst/>
          </a:prstGeom>
          <a:noFill/>
        </p:spPr>
        <p:txBody>
          <a:bodyPr wrap="square" rtlCol="0" anchor="ctr">
            <a:spAutoFit/>
          </a:bodyPr>
          <a:lstStyle/>
          <a:p>
            <a:r>
              <a:rPr lang="en-US" altLang="ko-KR" sz="2000" dirty="0" smtClean="0">
                <a:solidFill>
                  <a:schemeClr val="bg1"/>
                </a:solidFill>
                <a:latin typeface="Arial" pitchFamily="34" charset="0"/>
                <a:cs typeface="Arial" pitchFamily="34" charset="0"/>
              </a:rPr>
              <a:t>Tag: 	</a:t>
            </a:r>
            <a:r>
              <a:rPr lang="en-US" altLang="ko-KR" sz="2000" dirty="0" err="1" smtClean="0">
                <a:solidFill>
                  <a:schemeClr val="bg1"/>
                </a:solidFill>
                <a:latin typeface="Arial" pitchFamily="34" charset="0"/>
                <a:cs typeface="Arial" pitchFamily="34" charset="0"/>
              </a:rPr>
              <a:t>Mittwoch</a:t>
            </a:r>
            <a:endParaRPr lang="en-US" altLang="ko-KR" sz="2000" dirty="0" smtClean="0">
              <a:solidFill>
                <a:schemeClr val="bg1"/>
              </a:solidFill>
              <a:latin typeface="Arial" pitchFamily="34" charset="0"/>
              <a:cs typeface="Arial" pitchFamily="34" charset="0"/>
            </a:endParaRPr>
          </a:p>
          <a:p>
            <a:endParaRPr lang="en-US" altLang="ko-KR" sz="2000" dirty="0" smtClean="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Zeit</a:t>
            </a:r>
            <a:r>
              <a:rPr lang="en-US" altLang="ko-KR" sz="2000" dirty="0" smtClean="0">
                <a:solidFill>
                  <a:schemeClr val="bg1"/>
                </a:solidFill>
                <a:latin typeface="Arial" pitchFamily="34" charset="0"/>
                <a:cs typeface="Arial" pitchFamily="34" charset="0"/>
              </a:rPr>
              <a:t>: 	7./ 8. </a:t>
            </a:r>
            <a:r>
              <a:rPr lang="en-US" altLang="ko-KR" sz="2000" dirty="0" err="1">
                <a:solidFill>
                  <a:schemeClr val="bg1"/>
                </a:solidFill>
                <a:latin typeface="Arial" pitchFamily="34" charset="0"/>
                <a:cs typeface="Arial" pitchFamily="34" charset="0"/>
              </a:rPr>
              <a:t>Stunde</a:t>
            </a:r>
            <a:endParaRPr lang="en-US" altLang="ko-KR" sz="2000" dirty="0">
              <a:solidFill>
                <a:schemeClr val="bg1"/>
              </a:solidFill>
              <a:latin typeface="Arial" pitchFamily="34" charset="0"/>
              <a:cs typeface="Arial" pitchFamily="34" charset="0"/>
            </a:endParaRPr>
          </a:p>
          <a:p>
            <a:r>
              <a:rPr lang="en-US" altLang="ko-KR" sz="2000" dirty="0">
                <a:solidFill>
                  <a:schemeClr val="bg1"/>
                </a:solidFill>
                <a:latin typeface="Arial" pitchFamily="34" charset="0"/>
                <a:cs typeface="Arial" pitchFamily="34" charset="0"/>
              </a:rPr>
              <a:t>	14:00 – 15:35</a:t>
            </a:r>
          </a:p>
          <a:p>
            <a:r>
              <a:rPr lang="en-US" altLang="ko-KR" sz="2000" dirty="0" smtClean="0">
                <a:solidFill>
                  <a:schemeClr val="bg1"/>
                </a:solidFill>
                <a:latin typeface="Arial" pitchFamily="34" charset="0"/>
                <a:cs typeface="Arial" pitchFamily="34" charset="0"/>
              </a:rPr>
              <a:t>           	in </a:t>
            </a:r>
            <a:r>
              <a:rPr lang="en-US" altLang="ko-KR" sz="2000" dirty="0" err="1" smtClean="0">
                <a:solidFill>
                  <a:schemeClr val="bg1"/>
                </a:solidFill>
                <a:latin typeface="Arial" pitchFamily="34" charset="0"/>
                <a:cs typeface="Arial" pitchFamily="34" charset="0"/>
              </a:rPr>
              <a:t>geraden</a:t>
            </a:r>
            <a:r>
              <a:rPr lang="en-US" altLang="ko-KR" sz="2000" dirty="0" smtClean="0">
                <a:solidFill>
                  <a:schemeClr val="bg1"/>
                </a:solidFill>
                <a:latin typeface="Arial" pitchFamily="34" charset="0"/>
                <a:cs typeface="Arial" pitchFamily="34" charset="0"/>
              </a:rPr>
              <a:t> </a:t>
            </a:r>
            <a:r>
              <a:rPr lang="en-US" altLang="ko-KR" sz="2000" dirty="0" err="1" smtClean="0">
                <a:solidFill>
                  <a:schemeClr val="bg1"/>
                </a:solidFill>
                <a:latin typeface="Arial" pitchFamily="34" charset="0"/>
                <a:cs typeface="Arial" pitchFamily="34" charset="0"/>
              </a:rPr>
              <a:t>Wochen</a:t>
            </a:r>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Jgst</a:t>
            </a:r>
            <a:r>
              <a:rPr lang="en-US" altLang="ko-KR" sz="2000" dirty="0" smtClean="0">
                <a:solidFill>
                  <a:schemeClr val="bg1"/>
                </a:solidFill>
                <a:latin typeface="Arial" pitchFamily="34" charset="0"/>
                <a:cs typeface="Arial" pitchFamily="34" charset="0"/>
              </a:rPr>
              <a:t>.: 	7-10</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Anzahl</a:t>
            </a:r>
            <a:r>
              <a:rPr lang="en-US" altLang="ko-KR" sz="2000" dirty="0" smtClean="0">
                <a:solidFill>
                  <a:schemeClr val="bg1"/>
                </a:solidFill>
                <a:latin typeface="Arial" pitchFamily="34" charset="0"/>
                <a:cs typeface="Arial" pitchFamily="34" charset="0"/>
              </a:rPr>
              <a:t>:	max. 12</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Ot</a:t>
            </a:r>
            <a:r>
              <a:rPr lang="en-US" altLang="ko-KR" sz="2000" dirty="0" smtClean="0">
                <a:solidFill>
                  <a:schemeClr val="bg1"/>
                </a:solidFill>
                <a:latin typeface="Arial" pitchFamily="34" charset="0"/>
                <a:cs typeface="Arial" pitchFamily="34" charset="0"/>
              </a:rPr>
              <a:t>:	H1.20</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Leitung</a:t>
            </a:r>
            <a:r>
              <a:rPr lang="en-US" altLang="ko-KR" sz="2000" dirty="0" smtClean="0">
                <a:solidFill>
                  <a:schemeClr val="bg1"/>
                </a:solidFill>
                <a:latin typeface="Arial" pitchFamily="34" charset="0"/>
                <a:cs typeface="Arial" pitchFamily="34" charset="0"/>
              </a:rPr>
              <a:t>: Frau </a:t>
            </a:r>
            <a:r>
              <a:rPr lang="en-US" altLang="ko-KR" sz="2000" dirty="0" err="1" smtClean="0">
                <a:solidFill>
                  <a:schemeClr val="bg1"/>
                </a:solidFill>
                <a:latin typeface="Arial" pitchFamily="34" charset="0"/>
                <a:cs typeface="Arial" pitchFamily="34" charset="0"/>
              </a:rPr>
              <a:t>Schirrmacher</a:t>
            </a:r>
            <a:endParaRPr lang="en-US" altLang="ko-KR" sz="2000" dirty="0" smtClean="0">
              <a:solidFill>
                <a:schemeClr val="bg1"/>
              </a:solidFill>
              <a:latin typeface="Arial" pitchFamily="34" charset="0"/>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278094"/>
          </a:xfrm>
          <a:prstGeom prst="rect">
            <a:avLst/>
          </a:prstGeom>
          <a:noFill/>
        </p:spPr>
        <p:txBody>
          <a:bodyPr wrap="square" rtlCol="0">
            <a:spAutoFit/>
          </a:bodyPr>
          <a:lstStyle/>
          <a:p>
            <a:r>
              <a:rPr lang="de-DE" dirty="0"/>
              <a:t>AG </a:t>
            </a:r>
            <a:r>
              <a:rPr lang="de-DE" dirty="0" smtClean="0"/>
              <a:t>Journalismus</a:t>
            </a:r>
            <a:r>
              <a:rPr lang="de-DE" dirty="0">
                <a:solidFill>
                  <a:srgbClr val="FF0000"/>
                </a:solidFill>
              </a:rPr>
              <a:t/>
            </a:r>
            <a:br>
              <a:rPr lang="de-DE" dirty="0">
                <a:solidFill>
                  <a:srgbClr val="FF0000"/>
                </a:solidFill>
              </a:rPr>
            </a:br>
            <a:endParaRPr lang="de-DE" sz="2000" dirty="0">
              <a:solidFill>
                <a:srgbClr val="FF0000"/>
              </a:solidFill>
            </a:endParaRPr>
          </a:p>
          <a:p>
            <a:pPr lvl="0" algn="ju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Was erwartet Dich im Journalismus- Labor? </a:t>
            </a: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Du läufst mit </a:t>
            </a:r>
            <a:r>
              <a:rPr lang="de-DE" b="1" dirty="0">
                <a:solidFill>
                  <a:srgbClr val="000000"/>
                </a:solidFill>
                <a:ea typeface="Calibri" pitchFamily="34"/>
                <a:cs typeface="Times New Roman" pitchFamily="18"/>
              </a:rPr>
              <a:t>offenen Augen und Ohren durch die Welt </a:t>
            </a:r>
            <a:r>
              <a:rPr lang="de-DE" dirty="0">
                <a:solidFill>
                  <a:srgbClr val="000000"/>
                </a:solidFill>
                <a:ea typeface="Calibri" pitchFamily="34"/>
                <a:cs typeface="Times New Roman" pitchFamily="18"/>
              </a:rPr>
              <a:t>und du schreibst auf und fotografierst oder filmst, was </a:t>
            </a:r>
            <a:r>
              <a:rPr lang="de-DE" b="1" dirty="0">
                <a:solidFill>
                  <a:srgbClr val="000000"/>
                </a:solidFill>
                <a:ea typeface="Calibri" pitchFamily="34"/>
                <a:cs typeface="Times New Roman" pitchFamily="18"/>
              </a:rPr>
              <a:t>dir wichtig </a:t>
            </a:r>
            <a:r>
              <a:rPr lang="de-DE" dirty="0">
                <a:solidFill>
                  <a:srgbClr val="000000"/>
                </a:solidFill>
                <a:ea typeface="Calibri" pitchFamily="34"/>
                <a:cs typeface="Times New Roman" pitchFamily="18"/>
              </a:rPr>
              <a:t>ist und wovon du denkst, dass noch mehr Leute das wissen </a:t>
            </a:r>
            <a:r>
              <a:rPr lang="de-DE" dirty="0" smtClean="0">
                <a:solidFill>
                  <a:srgbClr val="000000"/>
                </a:solidFill>
                <a:ea typeface="Calibri" pitchFamily="34"/>
                <a:cs typeface="Times New Roman" pitchFamily="18"/>
              </a:rPr>
              <a:t>sollten</a:t>
            </a:r>
            <a:r>
              <a:rPr lang="de-DE" dirty="0">
                <a:solidFill>
                  <a:srgbClr val="000000"/>
                </a:solidFill>
                <a:ea typeface="Calibri" pitchFamily="34"/>
                <a:cs typeface="Times New Roman" pitchFamily="18"/>
              </a:rPr>
              <a:t>. </a:t>
            </a:r>
            <a:endParaRPr lang="de-DE" dirty="0" smtClean="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Du </a:t>
            </a:r>
            <a:r>
              <a:rPr lang="de-DE" dirty="0">
                <a:solidFill>
                  <a:srgbClr val="000000"/>
                </a:solidFill>
                <a:ea typeface="Calibri" pitchFamily="34"/>
                <a:cs typeface="Times New Roman" pitchFamily="18"/>
              </a:rPr>
              <a:t>füllst mit deinen Texten, </a:t>
            </a:r>
            <a:r>
              <a:rPr lang="de-DE" dirty="0" smtClean="0">
                <a:solidFill>
                  <a:srgbClr val="000000"/>
                </a:solidFill>
                <a:ea typeface="Calibri" pitchFamily="34"/>
                <a:cs typeface="Times New Roman" pitchFamily="18"/>
              </a:rPr>
              <a:t>Grafiken </a:t>
            </a:r>
            <a:r>
              <a:rPr lang="de-DE" dirty="0">
                <a:solidFill>
                  <a:srgbClr val="000000"/>
                </a:solidFill>
                <a:ea typeface="Calibri" pitchFamily="34"/>
                <a:cs typeface="Times New Roman" pitchFamily="18"/>
              </a:rPr>
              <a:t>und Fotos die Homepage </a:t>
            </a:r>
            <a:r>
              <a:rPr lang="de-DE" dirty="0" smtClean="0">
                <a:solidFill>
                  <a:srgbClr val="000000"/>
                </a:solidFill>
                <a:ea typeface="Calibri" pitchFamily="34"/>
                <a:cs typeface="Times New Roman" pitchFamily="18"/>
              </a:rPr>
              <a:t>und/oder </a:t>
            </a:r>
            <a:r>
              <a:rPr lang="de-DE" dirty="0">
                <a:solidFill>
                  <a:srgbClr val="000000"/>
                </a:solidFill>
                <a:ea typeface="Calibri" pitchFamily="34"/>
                <a:cs typeface="Times New Roman" pitchFamily="18"/>
              </a:rPr>
              <a:t>das Jahrbuch. </a:t>
            </a:r>
          </a:p>
          <a:p>
            <a:pPr lvl="0" algn="just">
              <a:defRPr sz="1800" b="0" i="0" u="none" strike="noStrike" kern="0" cap="none" spc="0" baseline="0">
                <a:solidFill>
                  <a:srgbClr val="000000"/>
                </a:solidFill>
                <a:uFillTx/>
              </a:defRPr>
            </a:pPr>
            <a:endParaRPr lang="de-DE" dirty="0" smtClean="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Du </a:t>
            </a:r>
            <a:r>
              <a:rPr lang="de-DE" dirty="0">
                <a:solidFill>
                  <a:srgbClr val="000000"/>
                </a:solidFill>
                <a:ea typeface="Calibri" pitchFamily="34"/>
                <a:cs typeface="Times New Roman" pitchFamily="18"/>
              </a:rPr>
              <a:t>willst es noch genauer wissen? </a:t>
            </a:r>
          </a:p>
          <a:p>
            <a:pPr lvl="0" algn="just">
              <a:defRPr sz="1800" b="0" i="0" u="none" strike="noStrike" kern="0" cap="none" spc="0" baseline="0">
                <a:solidFill>
                  <a:srgbClr val="000000"/>
                </a:solidFill>
                <a:uFillTx/>
              </a:defRPr>
            </a:pPr>
            <a:r>
              <a:rPr lang="de-DE" dirty="0">
                <a:solidFill>
                  <a:srgbClr val="000000"/>
                </a:solidFill>
              </a:rPr>
              <a:t>Du besuchst Orte in Frankfurt, </a:t>
            </a:r>
            <a:r>
              <a:rPr lang="de-DE" dirty="0" smtClean="0">
                <a:solidFill>
                  <a:srgbClr val="000000"/>
                </a:solidFill>
              </a:rPr>
              <a:t>an </a:t>
            </a:r>
            <a:r>
              <a:rPr lang="de-DE" dirty="0">
                <a:solidFill>
                  <a:srgbClr val="000000"/>
                </a:solidFill>
              </a:rPr>
              <a:t>die sonst niemand so schnell </a:t>
            </a:r>
          </a:p>
          <a:p>
            <a:pPr lvl="0" algn="just">
              <a:defRPr sz="1800" b="0" i="0" u="none" strike="noStrike" kern="0" cap="none" spc="0" baseline="0">
                <a:solidFill>
                  <a:srgbClr val="000000"/>
                </a:solidFill>
                <a:uFillTx/>
              </a:defRPr>
            </a:pPr>
            <a:r>
              <a:rPr lang="de-DE" dirty="0">
                <a:solidFill>
                  <a:srgbClr val="000000"/>
                </a:solidFill>
              </a:rPr>
              <a:t>kommt und berichtest lebendig </a:t>
            </a:r>
            <a:r>
              <a:rPr lang="de-DE" dirty="0" smtClean="0">
                <a:solidFill>
                  <a:srgbClr val="000000"/>
                </a:solidFill>
              </a:rPr>
              <a:t>davon – </a:t>
            </a:r>
            <a:r>
              <a:rPr lang="de-DE" dirty="0">
                <a:solidFill>
                  <a:srgbClr val="000000"/>
                </a:solidFill>
              </a:rPr>
              <a:t>oder von Aktivitäten in der Schule.</a:t>
            </a:r>
          </a:p>
        </p:txBody>
      </p:sp>
    </p:spTree>
    <p:extLst>
      <p:ext uri="{BB962C8B-B14F-4D97-AF65-F5344CB8AC3E}">
        <p14:creationId xmlns:p14="http://schemas.microsoft.com/office/powerpoint/2010/main" val="11584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Schulsanitätsdienst</a:t>
            </a:r>
            <a:r>
              <a:rPr lang="en-US" altLang="ko-KR" dirty="0" smtClean="0"/>
              <a:t> 7-10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013336"/>
            <a:ext cx="3395186" cy="4585871"/>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r>
              <a:rPr lang="en-US" altLang="ko-KR" sz="2000" dirty="0" smtClean="0">
                <a:solidFill>
                  <a:schemeClr val="bg1"/>
                </a:solidFill>
                <a:cs typeface="Arial" pitchFamily="34" charset="0"/>
              </a:rPr>
              <a:t> und 	</a:t>
            </a:r>
            <a:r>
              <a:rPr lang="en-US" altLang="ko-KR" sz="2000" dirty="0" err="1" smtClean="0">
                <a:solidFill>
                  <a:schemeClr val="bg1"/>
                </a:solidFill>
                <a:cs typeface="Arial" pitchFamily="34" charset="0"/>
              </a:rPr>
              <a:t>Donnerstag</a:t>
            </a:r>
            <a:r>
              <a:rPr lang="en-US" altLang="ko-KR" sz="2000" dirty="0" smtClean="0">
                <a:solidFill>
                  <a:schemeClr val="bg1"/>
                </a:solidFill>
                <a:cs typeface="Arial" pitchFamily="34" charset="0"/>
              </a:rPr>
              <a:t>  </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14:00 </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14:45</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7 - 10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I0.06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Reiber</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Textfeld 6">
            <a:extLst>
              <a:ext uri="{FF2B5EF4-FFF2-40B4-BE49-F238E27FC236}">
                <a16:creationId xmlns:a16="http://schemas.microsoft.com/office/drawing/2014/main" id="{CE9A6F14-A99C-A76A-07FC-D0A7089250CB}"/>
              </a:ext>
            </a:extLst>
          </p:cNvPr>
          <p:cNvSpPr txBox="1"/>
          <p:nvPr/>
        </p:nvSpPr>
        <p:spPr>
          <a:xfrm>
            <a:off x="4902676" y="1624947"/>
            <a:ext cx="6336174" cy="4462760"/>
          </a:xfrm>
          <a:prstGeom prst="rect">
            <a:avLst/>
          </a:prstGeom>
          <a:noFill/>
        </p:spPr>
        <p:txBody>
          <a:bodyPr wrap="square" rtlCol="0">
            <a:spAutoFit/>
          </a:bodyPr>
          <a:lstStyle/>
          <a:p>
            <a:r>
              <a:rPr lang="de-DE" dirty="0" smtClean="0"/>
              <a:t>Wer </a:t>
            </a:r>
            <a:r>
              <a:rPr lang="de-DE" dirty="0"/>
              <a:t>Abenteuer bestehen will, möchte sich nicht einfach nur austoben. Er setzt sein Wissen und seine Fähigkeiten ein und stellt sich neuen Herausforderungen. </a:t>
            </a:r>
            <a:endParaRPr lang="de-DE" dirty="0" smtClean="0"/>
          </a:p>
          <a:p>
            <a:r>
              <a:rPr lang="de-DE" b="1" dirty="0" smtClean="0"/>
              <a:t>Auch </a:t>
            </a:r>
            <a:r>
              <a:rPr lang="de-DE" b="1" dirty="0"/>
              <a:t>Helfen kann ein Abenteuer sein. </a:t>
            </a:r>
          </a:p>
          <a:p>
            <a:r>
              <a:rPr lang="de-DE" dirty="0" smtClean="0"/>
              <a:t>Die </a:t>
            </a:r>
            <a:r>
              <a:rPr lang="de-DE" dirty="0"/>
              <a:t>Aufgaben des Schulsanitätsdienstes im Überblick:</a:t>
            </a:r>
          </a:p>
          <a:p>
            <a:pPr marL="285750" lvl="0" indent="-285750">
              <a:buFont typeface="Arial" panose="020B0604020202020204" pitchFamily="34" charset="0"/>
              <a:buChar char="•"/>
            </a:pPr>
            <a:r>
              <a:rPr lang="de-DE" sz="1400" dirty="0"/>
              <a:t>Erstversorgung bei Unfällen, plötzlichen Erkrankungen und Vergiftungen im Rahmen der Möglichkeiten</a:t>
            </a:r>
          </a:p>
          <a:p>
            <a:pPr marL="285750" lvl="0" indent="-285750">
              <a:buFont typeface="Arial" panose="020B0604020202020204" pitchFamily="34" charset="0"/>
              <a:buChar char="•"/>
            </a:pPr>
            <a:r>
              <a:rPr lang="de-DE" sz="1400" dirty="0"/>
              <a:t>Betreuung von in der Schule erkrankten oder verletzten Personen bis zum Eintreffen des Rettungsdienstes</a:t>
            </a:r>
          </a:p>
          <a:p>
            <a:pPr marL="285750" lvl="0" indent="-285750">
              <a:buFont typeface="Arial" panose="020B0604020202020204" pitchFamily="34" charset="0"/>
              <a:buChar char="•"/>
            </a:pPr>
            <a:r>
              <a:rPr lang="de-DE" sz="1400" dirty="0"/>
              <a:t>Sanitätsdienstliche Betreuung von Schulsportfesten und Schulveranstaltungen</a:t>
            </a:r>
          </a:p>
          <a:p>
            <a:pPr marL="285750" lvl="0" indent="-285750">
              <a:buFont typeface="Arial" panose="020B0604020202020204" pitchFamily="34" charset="0"/>
              <a:buChar char="•"/>
            </a:pPr>
            <a:r>
              <a:rPr lang="de-DE" sz="1400" dirty="0"/>
              <a:t>Regelmäßige Überprüfung und Ergänzung des Erste-Hilfe-Materials in den Fachbereichen und Sporthallen sowie des Schulsanitätsdienst-Materials</a:t>
            </a:r>
          </a:p>
          <a:p>
            <a:pPr marL="285750" lvl="0" indent="-285750">
              <a:buFont typeface="Arial" panose="020B0604020202020204" pitchFamily="34" charset="0"/>
              <a:buChar char="•"/>
            </a:pPr>
            <a:r>
              <a:rPr lang="de-DE" sz="1400" dirty="0"/>
              <a:t>Mitwirkung oder Mitgestaltung bei Feuerschutz-Übungen an der Schule</a:t>
            </a:r>
          </a:p>
          <a:p>
            <a:pPr marL="285750" lvl="0" indent="-285750">
              <a:buFont typeface="Arial" panose="020B0604020202020204" pitchFamily="34" charset="0"/>
              <a:buChar char="•"/>
            </a:pPr>
            <a:r>
              <a:rPr lang="de-DE" sz="1400" dirty="0"/>
              <a:t>Angebote bei Projekttagen, Unterrichtsprojekten o.Ä.</a:t>
            </a:r>
          </a:p>
          <a:p>
            <a:pPr marL="285750" lvl="0" indent="-285750">
              <a:buFont typeface="Arial" panose="020B0604020202020204" pitchFamily="34" charset="0"/>
              <a:buChar char="•"/>
            </a:pPr>
            <a:r>
              <a:rPr lang="de-DE" sz="1400" dirty="0"/>
              <a:t>Mitwirkung bei der Unfallverhütung an der </a:t>
            </a:r>
            <a:r>
              <a:rPr lang="de-DE" sz="1400" dirty="0" smtClean="0"/>
              <a:t>Schule</a:t>
            </a:r>
            <a:endParaRPr lang="de-DE" dirty="0"/>
          </a:p>
          <a:p>
            <a:endParaRPr lang="de-DE" dirty="0" smtClean="0"/>
          </a:p>
          <a:p>
            <a:r>
              <a:rPr lang="de-DE" dirty="0" smtClean="0"/>
              <a:t>Falls </a:t>
            </a:r>
            <a:r>
              <a:rPr lang="de-DE" dirty="0"/>
              <a:t>du Interesse daran hast, Teil des Schulsanitätsdienstes zu sein, melde dich bei der Sani-AG an</a:t>
            </a:r>
            <a:r>
              <a:rPr lang="de-DE" dirty="0" smtClean="0"/>
              <a:t>!</a:t>
            </a:r>
            <a:endParaRPr lang="de-DE" dirty="0"/>
          </a:p>
        </p:txBody>
      </p:sp>
    </p:spTree>
    <p:extLst>
      <p:ext uri="{BB962C8B-B14F-4D97-AF65-F5344CB8AC3E}">
        <p14:creationId xmlns:p14="http://schemas.microsoft.com/office/powerpoint/2010/main" val="345525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374573" y="476514"/>
            <a:ext cx="10080434" cy="76808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dirty="0" err="1" smtClean="0">
                <a:solidFill>
                  <a:schemeClr val="bg2">
                    <a:lumMod val="50000"/>
                  </a:schemeClr>
                </a:solidFill>
              </a:rPr>
              <a:t>Nachmittagsangebote</a:t>
            </a:r>
            <a:r>
              <a:rPr lang="en-US" altLang="ko-KR" sz="4800" dirty="0" smtClean="0">
                <a:solidFill>
                  <a:schemeClr val="bg2">
                    <a:lumMod val="50000"/>
                  </a:schemeClr>
                </a:solidFill>
              </a:rPr>
              <a:t>  </a:t>
            </a:r>
            <a:r>
              <a:rPr lang="en-US" altLang="ko-KR" sz="4800" dirty="0">
                <a:solidFill>
                  <a:schemeClr val="bg2">
                    <a:lumMod val="50000"/>
                  </a:schemeClr>
                </a:solidFill>
              </a:rPr>
              <a:t>2024/25 - 1</a:t>
            </a:r>
            <a:endParaRPr lang="ko-KR" altLang="en-US" sz="4800" dirty="0">
              <a:solidFill>
                <a:schemeClr val="bg2">
                  <a:lumMod val="50000"/>
                </a:schemeClr>
              </a:solidFill>
            </a:endParaRPr>
          </a:p>
        </p:txBody>
      </p:sp>
      <p:pic>
        <p:nvPicPr>
          <p:cNvPr id="4" name="Grafik 3"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Rechteck 6"/>
          <p:cNvSpPr/>
          <p:nvPr/>
        </p:nvSpPr>
        <p:spPr>
          <a:xfrm>
            <a:off x="374573" y="1509384"/>
            <a:ext cx="11072360" cy="5355312"/>
          </a:xfrm>
          <a:prstGeom prst="rect">
            <a:avLst/>
          </a:prstGeom>
        </p:spPr>
        <p:txBody>
          <a:bodyPr wrap="square">
            <a:spAutoFit/>
          </a:bodyPr>
          <a:lstStyle/>
          <a:p>
            <a:r>
              <a:rPr lang="de-DE" b="1" dirty="0" smtClean="0">
                <a:solidFill>
                  <a:srgbClr val="0070C0"/>
                </a:solidFill>
              </a:rPr>
              <a:t>Was </a:t>
            </a:r>
            <a:r>
              <a:rPr lang="de-DE" b="1" dirty="0">
                <a:solidFill>
                  <a:srgbClr val="0070C0"/>
                </a:solidFill>
              </a:rPr>
              <a:t>passiert bei Terminüberschneidungen?</a:t>
            </a:r>
            <a:endParaRPr lang="de-DE" dirty="0">
              <a:solidFill>
                <a:srgbClr val="0070C0"/>
              </a:solidFill>
            </a:endParaRPr>
          </a:p>
          <a:p>
            <a:pPr algn="just"/>
            <a:r>
              <a:rPr lang="de-DE" dirty="0"/>
              <a:t>Wird Ihrem Kind ein zeitgleich stattfindender Förderkurs empfohlen, hat dieser Vorrang. </a:t>
            </a:r>
            <a:endParaRPr lang="de-DE" dirty="0" smtClean="0"/>
          </a:p>
          <a:p>
            <a:pPr algn="just"/>
            <a:r>
              <a:rPr lang="de-DE" dirty="0" smtClean="0"/>
              <a:t>Wir </a:t>
            </a:r>
            <a:r>
              <a:rPr lang="de-DE" dirty="0"/>
              <a:t>nehmen Ihr Kind automatisch von der AG-Liste. </a:t>
            </a:r>
          </a:p>
          <a:p>
            <a:pPr algn="just"/>
            <a:r>
              <a:rPr lang="de-DE" dirty="0"/>
              <a:t>Wir informieren auch die Hausaufgabenbetreuung THEO, wer </a:t>
            </a:r>
            <a:r>
              <a:rPr lang="de-DE" dirty="0" smtClean="0"/>
              <a:t>aus den Jahrgangsstufen 5 und 6 in </a:t>
            </a:r>
            <a:r>
              <a:rPr lang="de-DE" dirty="0"/>
              <a:t>welcher AG ist. </a:t>
            </a:r>
            <a:endParaRPr lang="de-DE" dirty="0" smtClean="0"/>
          </a:p>
          <a:p>
            <a:pPr algn="just"/>
            <a:r>
              <a:rPr lang="de-DE" dirty="0" smtClean="0"/>
              <a:t>AG-Kinder </a:t>
            </a:r>
            <a:r>
              <a:rPr lang="de-DE" dirty="0"/>
              <a:t>werden dort dann nicht vermisst und müssen auch nicht abgemeldet werden. </a:t>
            </a:r>
            <a:endParaRPr lang="de-DE" dirty="0" smtClean="0"/>
          </a:p>
          <a:p>
            <a:pPr algn="just"/>
            <a:r>
              <a:rPr lang="de-DE" dirty="0" smtClean="0"/>
              <a:t>Bei </a:t>
            </a:r>
            <a:r>
              <a:rPr lang="de-DE" dirty="0"/>
              <a:t>einem Ausfall einer AG ist Ihr Kind bei THEO willkommen, wird aber nicht erwartet. </a:t>
            </a:r>
            <a:endParaRPr lang="de-DE" dirty="0" smtClean="0"/>
          </a:p>
          <a:p>
            <a:pPr algn="just"/>
            <a:r>
              <a:rPr lang="de-DE" dirty="0" smtClean="0"/>
              <a:t>Das </a:t>
            </a:r>
            <a:r>
              <a:rPr lang="de-DE" dirty="0"/>
              <a:t>Gleiche gilt im Anschluss an eine einstündige AG.  </a:t>
            </a:r>
          </a:p>
          <a:p>
            <a:pPr algn="just"/>
            <a:r>
              <a:rPr lang="de-DE" dirty="0"/>
              <a:t>Bei Überschneidungen mit Instrumentalunterricht muss eine individuelle Lösung gefunden werden. </a:t>
            </a:r>
          </a:p>
          <a:p>
            <a:r>
              <a:rPr lang="de-DE" dirty="0"/>
              <a:t>Bitte kontaktieren Sie hierzu </a:t>
            </a:r>
            <a:r>
              <a:rPr lang="de-DE" u="sng" dirty="0" smtClean="0">
                <a:hlinkClick r:id="rId3"/>
              </a:rPr>
              <a:t>katrin.beez@schule.hessen.de</a:t>
            </a:r>
            <a:r>
              <a:rPr lang="de-DE" dirty="0"/>
              <a:t>.  </a:t>
            </a:r>
          </a:p>
          <a:p>
            <a:r>
              <a:rPr lang="de-DE" dirty="0"/>
              <a:t> </a:t>
            </a:r>
          </a:p>
          <a:p>
            <a:r>
              <a:rPr lang="de-DE" b="1" dirty="0" smtClean="0">
                <a:solidFill>
                  <a:srgbClr val="0070C0"/>
                </a:solidFill>
              </a:rPr>
              <a:t>Was mache ich, wenn mein Kind an einem AG-Termin nicht teilnehmen kann? </a:t>
            </a:r>
            <a:endParaRPr lang="de-DE" dirty="0" smtClean="0">
              <a:solidFill>
                <a:srgbClr val="0070C0"/>
              </a:solidFill>
            </a:endParaRPr>
          </a:p>
          <a:p>
            <a:pPr algn="just"/>
            <a:r>
              <a:rPr lang="de-DE" dirty="0" smtClean="0"/>
              <a:t>Kinder, die den ganzen Schultag entschuldigt fehlen, sind selbstverständlich auch für die AG entschuldigt. </a:t>
            </a:r>
          </a:p>
          <a:p>
            <a:pPr algn="just"/>
            <a:r>
              <a:rPr lang="de-DE" dirty="0" smtClean="0"/>
              <a:t>Sollte Ihr Kind nur zum AG-Termin nicht kommen können, reichen Sie spätestens zum nächsten AG-Termin eine gesonderte Entschuldigung bei der AG-Leitung ein. </a:t>
            </a:r>
          </a:p>
          <a:p>
            <a:r>
              <a:rPr lang="de-DE" dirty="0" smtClean="0"/>
              <a:t> </a:t>
            </a:r>
          </a:p>
          <a:p>
            <a:r>
              <a:rPr lang="de-DE" b="1" dirty="0" smtClean="0">
                <a:solidFill>
                  <a:srgbClr val="0070C0"/>
                </a:solidFill>
              </a:rPr>
              <a:t>Wie bitte?</a:t>
            </a:r>
            <a:endParaRPr lang="de-DE" dirty="0" smtClean="0">
              <a:solidFill>
                <a:srgbClr val="0070C0"/>
              </a:solidFill>
            </a:endParaRPr>
          </a:p>
          <a:p>
            <a:r>
              <a:rPr lang="de-DE" dirty="0" smtClean="0"/>
              <a:t>Für alle Fragen bezüglich des Ganztags schreiben Sie bitte Frau Beez an.  (</a:t>
            </a:r>
            <a:r>
              <a:rPr lang="de-DE" u="sng" dirty="0">
                <a:hlinkClick r:id="rId3"/>
              </a:rPr>
              <a:t>katrin.beez@schule.hessen.de</a:t>
            </a:r>
            <a:r>
              <a:rPr lang="de-DE" dirty="0" smtClean="0"/>
              <a:t>)</a:t>
            </a:r>
          </a:p>
          <a:p>
            <a:endParaRPr lang="de-DE" dirty="0"/>
          </a:p>
          <a:p>
            <a:pPr algn="just">
              <a:spcAft>
                <a:spcPts val="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14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Forscher</a:t>
            </a:r>
            <a:r>
              <a:rPr lang="en-US" altLang="ko-KR" dirty="0" smtClean="0"/>
              <a:t>-AG 7-10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0" y="2167224"/>
            <a:ext cx="3373153"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Donnerstag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13:15 </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14:00</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7-10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10</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MINT-</a:t>
            </a:r>
            <a:r>
              <a:rPr lang="en-US" altLang="ko-KR" sz="2000" dirty="0" err="1" smtClean="0">
                <a:solidFill>
                  <a:schemeClr val="bg1"/>
                </a:solidFill>
                <a:cs typeface="Arial" pitchFamily="34" charset="0"/>
              </a:rPr>
              <a:t>Zentrum</a:t>
            </a:r>
            <a:r>
              <a:rPr lang="en-US" altLang="ko-KR" sz="2000" dirty="0" smtClean="0">
                <a:solidFill>
                  <a:schemeClr val="bg1"/>
                </a:solidFill>
                <a:cs typeface="Arial" pitchFamily="34" charset="0"/>
              </a:rPr>
              <a:t> H0.01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Dr.Menig</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Scholz</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524315"/>
          </a:xfrm>
          <a:prstGeom prst="rect">
            <a:avLst/>
          </a:prstGeom>
          <a:noFill/>
        </p:spPr>
        <p:txBody>
          <a:bodyPr wrap="square" rtlCol="0">
            <a:spAutoFit/>
          </a:bodyPr>
          <a:lstStyle/>
          <a:p>
            <a:pPr algn="just"/>
            <a:r>
              <a:rPr lang="de-DE" dirty="0"/>
              <a:t>Du wolltest schon immer mal deinem </a:t>
            </a:r>
            <a:r>
              <a:rPr lang="de-DE" b="1" dirty="0"/>
              <a:t>naturwissenschaftlichen Forschungsdrang</a:t>
            </a:r>
            <a:r>
              <a:rPr lang="de-DE" dirty="0"/>
              <a:t> freien Lauf lassen? </a:t>
            </a:r>
            <a:endParaRPr lang="de-DE" dirty="0" smtClean="0"/>
          </a:p>
          <a:p>
            <a:pPr algn="just"/>
            <a:endParaRPr lang="de-DE" dirty="0"/>
          </a:p>
          <a:p>
            <a:pPr algn="just"/>
            <a:r>
              <a:rPr lang="de-DE" dirty="0" smtClean="0"/>
              <a:t>	Hier </a:t>
            </a:r>
            <a:r>
              <a:rPr lang="de-DE" dirty="0"/>
              <a:t>kannst du tüfteln, recherchieren, konstruieren, </a:t>
            </a:r>
            <a:r>
              <a:rPr lang="de-DE" dirty="0" smtClean="0"/>
              <a:t>	experimentieren</a:t>
            </a:r>
            <a:r>
              <a:rPr lang="de-DE" dirty="0"/>
              <a:t>, erforschen und erfinden! </a:t>
            </a:r>
            <a:endParaRPr lang="de-DE" dirty="0" smtClean="0"/>
          </a:p>
          <a:p>
            <a:pPr algn="just"/>
            <a:r>
              <a:rPr lang="de-DE" dirty="0" smtClean="0"/>
              <a:t>	Bringe </a:t>
            </a:r>
            <a:r>
              <a:rPr lang="de-DE" dirty="0"/>
              <a:t>deine Projektidee mit oder lasse dich im Team </a:t>
            </a:r>
            <a:r>
              <a:rPr lang="de-DE" dirty="0" smtClean="0"/>
              <a:t>	inspirieren</a:t>
            </a:r>
            <a:r>
              <a:rPr lang="de-DE" dirty="0"/>
              <a:t>. </a:t>
            </a:r>
            <a:endParaRPr lang="de-DE" dirty="0" smtClean="0"/>
          </a:p>
          <a:p>
            <a:pPr algn="just"/>
            <a:endParaRPr lang="de-DE" dirty="0"/>
          </a:p>
          <a:p>
            <a:pPr algn="just"/>
            <a:r>
              <a:rPr lang="de-DE" dirty="0"/>
              <a:t>Du möchtest an einem </a:t>
            </a:r>
            <a:r>
              <a:rPr lang="de-DE" b="1" dirty="0"/>
              <a:t>naturwissenschaftlichen Wettbewerb</a:t>
            </a:r>
            <a:r>
              <a:rPr lang="de-DE" dirty="0"/>
              <a:t> teilnehmen? </a:t>
            </a:r>
            <a:endParaRPr lang="de-DE" dirty="0" smtClean="0"/>
          </a:p>
          <a:p>
            <a:pPr algn="just"/>
            <a:endParaRPr lang="de-DE" dirty="0"/>
          </a:p>
          <a:p>
            <a:pPr algn="just"/>
            <a:r>
              <a:rPr lang="de-DE" dirty="0" smtClean="0"/>
              <a:t>	Hier </a:t>
            </a:r>
            <a:r>
              <a:rPr lang="de-DE" dirty="0"/>
              <a:t>findest du Raum und Unterstützung, dein Können unter </a:t>
            </a:r>
            <a:r>
              <a:rPr lang="de-DE" dirty="0" smtClean="0"/>
              <a:t>	Beweis </a:t>
            </a:r>
            <a:r>
              <a:rPr lang="de-DE" dirty="0"/>
              <a:t>zu stellen!</a:t>
            </a:r>
          </a:p>
          <a:p>
            <a:pPr algn="just"/>
            <a:r>
              <a:rPr lang="de-DE" dirty="0"/>
              <a:t> </a:t>
            </a:r>
          </a:p>
          <a:p>
            <a:pPr algn="just"/>
            <a:r>
              <a:rPr lang="de-DE" dirty="0"/>
              <a:t>Mit Kreativität, Engagement und Teamfähigkeit hast du hier garantiert Spaß und Erfolg! </a:t>
            </a: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pic>
        <p:nvPicPr>
          <p:cNvPr id="8" name="Grafik 7"/>
          <p:cNvPicPr/>
          <p:nvPr/>
        </p:nvPicPr>
        <p:blipFill rotWithShape="1">
          <a:blip r:embed="rId4" cstate="print">
            <a:extLst>
              <a:ext uri="{28A0092B-C50C-407E-A947-70E740481C1C}">
                <a14:useLocalDpi xmlns:a14="http://schemas.microsoft.com/office/drawing/2010/main" val="0"/>
              </a:ext>
            </a:extLst>
          </a:blip>
          <a:srcRect l="-1776" t="6904" r="59689"/>
          <a:stretch/>
        </p:blipFill>
        <p:spPr bwMode="auto">
          <a:xfrm>
            <a:off x="4933440" y="2394857"/>
            <a:ext cx="364330" cy="347477"/>
          </a:xfrm>
          <a:prstGeom prst="rect">
            <a:avLst/>
          </a:prstGeom>
          <a:noFill/>
          <a:ln>
            <a:noFill/>
          </a:ln>
        </p:spPr>
      </p:pic>
      <p:pic>
        <p:nvPicPr>
          <p:cNvPr id="9" name="Grafik 8"/>
          <p:cNvPicPr/>
          <p:nvPr/>
        </p:nvPicPr>
        <p:blipFill rotWithShape="1">
          <a:blip r:embed="rId4" cstate="print">
            <a:extLst>
              <a:ext uri="{28A0092B-C50C-407E-A947-70E740481C1C}">
                <a14:useLocalDpi xmlns:a14="http://schemas.microsoft.com/office/drawing/2010/main" val="0"/>
              </a:ext>
            </a:extLst>
          </a:blip>
          <a:srcRect l="-1776" t="6904" r="59689"/>
          <a:stretch/>
        </p:blipFill>
        <p:spPr bwMode="auto">
          <a:xfrm>
            <a:off x="4933440" y="4602480"/>
            <a:ext cx="364330" cy="347477"/>
          </a:xfrm>
          <a:prstGeom prst="rect">
            <a:avLst/>
          </a:prstGeom>
          <a:noFill/>
          <a:ln>
            <a:noFill/>
          </a:ln>
        </p:spPr>
      </p:pic>
    </p:spTree>
    <p:extLst>
      <p:ext uri="{BB962C8B-B14F-4D97-AF65-F5344CB8AC3E}">
        <p14:creationId xmlns:p14="http://schemas.microsoft.com/office/powerpoint/2010/main" val="3826271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NaWi</a:t>
            </a:r>
            <a:r>
              <a:rPr lang="en-US" altLang="ko-KR" dirty="0" smtClean="0"/>
              <a:t> 6</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0" y="2167224"/>
            <a:ext cx="3373153"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Donnerstag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a:solidFill>
                  <a:schemeClr val="bg1"/>
                </a:solidFill>
                <a:cs typeface="Arial" pitchFamily="34" charset="0"/>
              </a:rPr>
              <a:t>MINT-</a:t>
            </a:r>
            <a:r>
              <a:rPr lang="en-US" altLang="ko-KR" sz="2000" dirty="0" err="1">
                <a:solidFill>
                  <a:schemeClr val="bg1"/>
                </a:solidFill>
                <a:cs typeface="Arial" pitchFamily="34" charset="0"/>
              </a:rPr>
              <a:t>Zentrum</a:t>
            </a:r>
            <a:r>
              <a:rPr lang="en-US" altLang="ko-KR" sz="2000" dirty="0">
                <a:solidFill>
                  <a:schemeClr val="bg1"/>
                </a:solidFill>
                <a:cs typeface="Arial" pitchFamily="34" charset="0"/>
              </a:rPr>
              <a:t> H0.01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Dr.Menig</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Scholz</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3139321"/>
          </a:xfrm>
          <a:prstGeom prst="rect">
            <a:avLst/>
          </a:prstGeom>
          <a:noFill/>
        </p:spPr>
        <p:txBody>
          <a:bodyPr wrap="square" rtlCol="0">
            <a:spAutoFit/>
          </a:bodyPr>
          <a:lstStyle/>
          <a:p>
            <a:pPr algn="just"/>
            <a:r>
              <a:rPr lang="de-DE" dirty="0"/>
              <a:t>Du interessierst dich für Natur(</a:t>
            </a:r>
            <a:r>
              <a:rPr lang="de-DE" dirty="0" err="1"/>
              <a:t>wissenschaften</a:t>
            </a:r>
            <a:r>
              <a:rPr lang="de-DE" dirty="0"/>
              <a:t>), beobachtest, tüftelst und bastelst gerne? </a:t>
            </a:r>
            <a:endParaRPr lang="de-DE" dirty="0" smtClean="0"/>
          </a:p>
          <a:p>
            <a:pPr algn="just"/>
            <a:endParaRPr lang="de-DE" dirty="0"/>
          </a:p>
          <a:p>
            <a:pPr algn="just"/>
            <a:r>
              <a:rPr lang="de-DE" dirty="0" smtClean="0"/>
              <a:t>In </a:t>
            </a:r>
            <a:r>
              <a:rPr lang="de-DE" dirty="0"/>
              <a:t>der </a:t>
            </a:r>
            <a:r>
              <a:rPr lang="de-DE" dirty="0" err="1"/>
              <a:t>Nawi</a:t>
            </a:r>
            <a:r>
              <a:rPr lang="de-DE" dirty="0"/>
              <a:t>-AG ist alles mit dabei: Chemische Experimente, Arbeiten an technischen Konstruktionen und biologische Untersuchungen. </a:t>
            </a:r>
            <a:endParaRPr lang="de-DE" dirty="0" smtClean="0"/>
          </a:p>
          <a:p>
            <a:pPr algn="just"/>
            <a:endParaRPr lang="de-DE" dirty="0"/>
          </a:p>
          <a:p>
            <a:pPr algn="just"/>
            <a:r>
              <a:rPr lang="de-DE" dirty="0" smtClean="0"/>
              <a:t>Spannend </a:t>
            </a:r>
            <a:r>
              <a:rPr lang="de-DE" dirty="0"/>
              <a:t>wird auch die Teilnahme an einem chemischen Wettbewerb!</a:t>
            </a:r>
          </a:p>
          <a:p>
            <a:pPr algn="just"/>
            <a:r>
              <a:rPr lang="de-DE" dirty="0"/>
              <a:t> </a:t>
            </a:r>
          </a:p>
          <a:p>
            <a:pPr algn="just"/>
            <a:r>
              <a:rPr lang="de-DE" dirty="0"/>
              <a:t>Bringe Kreativität, Engagement und Teamfähigkeit mit, dann bist du hier genau richtig! </a:t>
            </a: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3771700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28"/>
            <a:ext cx="11288617" cy="768085"/>
          </a:xfrm>
        </p:spPr>
        <p:txBody>
          <a:bodyPr/>
          <a:lstStyle/>
          <a:p>
            <a:r>
              <a:rPr lang="en-US" altLang="ko-KR" dirty="0" err="1" smtClean="0"/>
              <a:t>Roboter</a:t>
            </a:r>
            <a:r>
              <a:rPr lang="en-US" altLang="ko-KR" dirty="0" smtClean="0"/>
              <a:t> 5-7</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23047" cy="4278094"/>
          </a:xfrm>
          <a:prstGeom prst="rect">
            <a:avLst/>
          </a:prstGeom>
          <a:noFill/>
        </p:spPr>
        <p:txBody>
          <a:bodyPr wrap="square" rtlCol="0" anchor="ctr">
            <a:spAutoFit/>
          </a:bodyPr>
          <a:lstStyle/>
          <a:p>
            <a:r>
              <a:rPr lang="en-US" altLang="ko-KR" sz="2000" dirty="0" smtClean="0">
                <a:solidFill>
                  <a:schemeClr val="bg1"/>
                </a:solidFill>
                <a:latin typeface="Arial" pitchFamily="34" charset="0"/>
                <a:cs typeface="Arial" pitchFamily="34" charset="0"/>
              </a:rPr>
              <a:t>Tag: 	Montag</a:t>
            </a:r>
          </a:p>
          <a:p>
            <a:endParaRPr lang="en-US" altLang="ko-KR" sz="2000" dirty="0" smtClean="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Zeit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cs typeface="Arial" pitchFamily="34" charset="0"/>
              </a:rPr>
              <a:t>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14:45</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Jgst</a:t>
            </a:r>
            <a:r>
              <a:rPr lang="en-US" altLang="ko-KR" sz="2000" dirty="0" smtClean="0">
                <a:solidFill>
                  <a:schemeClr val="bg1"/>
                </a:solidFill>
                <a:latin typeface="Arial" pitchFamily="34" charset="0"/>
                <a:cs typeface="Arial" pitchFamily="34" charset="0"/>
              </a:rPr>
              <a:t>.: 	</a:t>
            </a:r>
            <a:r>
              <a:rPr lang="en-US" altLang="ko-KR" sz="2000" dirty="0">
                <a:solidFill>
                  <a:schemeClr val="bg1"/>
                </a:solidFill>
                <a:latin typeface="Arial" pitchFamily="34" charset="0"/>
                <a:cs typeface="Arial" pitchFamily="34" charset="0"/>
              </a:rPr>
              <a:t>5</a:t>
            </a:r>
            <a:r>
              <a:rPr lang="en-US" altLang="ko-KR" sz="2000" dirty="0" smtClean="0">
                <a:solidFill>
                  <a:schemeClr val="bg1"/>
                </a:solidFill>
                <a:latin typeface="Arial" pitchFamily="34" charset="0"/>
                <a:cs typeface="Arial" pitchFamily="34" charset="0"/>
              </a:rPr>
              <a:t> - 10</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Anzahl</a:t>
            </a:r>
            <a:r>
              <a:rPr lang="en-US" altLang="ko-KR" sz="2000" dirty="0" smtClean="0">
                <a:solidFill>
                  <a:schemeClr val="bg1"/>
                </a:solidFill>
                <a:latin typeface="Arial" pitchFamily="34" charset="0"/>
                <a:cs typeface="Arial" pitchFamily="34" charset="0"/>
              </a:rPr>
              <a:t>:	max. 12</a:t>
            </a:r>
          </a:p>
          <a:p>
            <a:endParaRPr lang="en-US" altLang="ko-KR" sz="2000" dirty="0">
              <a:solidFill>
                <a:schemeClr val="bg1"/>
              </a:solidFill>
              <a:latin typeface="Arial" pitchFamily="34" charset="0"/>
              <a:cs typeface="Arial" pitchFamily="34" charset="0"/>
            </a:endParaRPr>
          </a:p>
          <a:p>
            <a:r>
              <a:rPr lang="en-US" altLang="ko-KR" sz="2000" dirty="0" smtClean="0">
                <a:solidFill>
                  <a:schemeClr val="bg1"/>
                </a:solidFill>
                <a:latin typeface="Arial" pitchFamily="34" charset="0"/>
                <a:cs typeface="Arial" pitchFamily="34" charset="0"/>
              </a:rPr>
              <a:t>Ort:	</a:t>
            </a:r>
            <a:r>
              <a:rPr lang="en-US" altLang="ko-KR" sz="2000" dirty="0">
                <a:solidFill>
                  <a:schemeClr val="bg1"/>
                </a:solidFill>
                <a:cs typeface="Arial" pitchFamily="34" charset="0"/>
              </a:rPr>
              <a:t>MINT-</a:t>
            </a:r>
            <a:r>
              <a:rPr lang="en-US" altLang="ko-KR" sz="2000" dirty="0" err="1">
                <a:solidFill>
                  <a:schemeClr val="bg1"/>
                </a:solidFill>
                <a:cs typeface="Arial" pitchFamily="34" charset="0"/>
              </a:rPr>
              <a:t>Zentrum</a:t>
            </a:r>
            <a:r>
              <a:rPr lang="en-US" altLang="ko-KR" sz="2000" dirty="0">
                <a:solidFill>
                  <a:schemeClr val="bg1"/>
                </a:solidFill>
                <a:cs typeface="Arial" pitchFamily="34" charset="0"/>
              </a:rPr>
              <a:t> H0.01</a:t>
            </a:r>
          </a:p>
          <a:p>
            <a:endParaRPr lang="en-US" altLang="ko-KR" sz="2000" dirty="0">
              <a:solidFill>
                <a:schemeClr val="bg1"/>
              </a:solidFill>
              <a:latin typeface="Arial" pitchFamily="34" charset="0"/>
              <a:cs typeface="Arial" pitchFamily="34" charset="0"/>
            </a:endParaRPr>
          </a:p>
          <a:p>
            <a:r>
              <a:rPr lang="en-US" altLang="ko-KR" sz="2000" dirty="0" err="1" smtClean="0">
                <a:solidFill>
                  <a:schemeClr val="bg1"/>
                </a:solidFill>
                <a:latin typeface="Arial" pitchFamily="34" charset="0"/>
                <a:cs typeface="Arial" pitchFamily="34" charset="0"/>
              </a:rPr>
              <a:t>Leitung</a:t>
            </a:r>
            <a:r>
              <a:rPr lang="en-US" altLang="ko-KR" sz="2000" dirty="0" smtClean="0">
                <a:solidFill>
                  <a:schemeClr val="bg1"/>
                </a:solidFill>
                <a:latin typeface="Arial" pitchFamily="34" charset="0"/>
                <a:cs typeface="Arial" pitchFamily="34" charset="0"/>
              </a:rPr>
              <a:t>:	Herr </a:t>
            </a:r>
            <a:r>
              <a:rPr lang="en-US" altLang="ko-KR" sz="2000" dirty="0" err="1" smtClean="0">
                <a:solidFill>
                  <a:schemeClr val="bg1"/>
                </a:solidFill>
                <a:latin typeface="Arial" pitchFamily="34" charset="0"/>
                <a:cs typeface="Arial" pitchFamily="34" charset="0"/>
              </a:rPr>
              <a:t>Halla</a:t>
            </a:r>
            <a:endParaRPr lang="en-US" altLang="ko-KR" sz="2000" dirty="0" smtClean="0">
              <a:solidFill>
                <a:schemeClr val="bg1"/>
              </a:solidFill>
              <a:latin typeface="Arial" pitchFamily="34" charset="0"/>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682170" y="1476564"/>
            <a:ext cx="6786390" cy="3693319"/>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Deine Lego-Konstruktionen machen nicht, was du willst? </a:t>
            </a: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Das ändern wir!</a:t>
            </a: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Wir bauen </a:t>
            </a:r>
            <a:r>
              <a:rPr lang="de-DE" b="1" dirty="0" smtClean="0">
                <a:solidFill>
                  <a:srgbClr val="000000"/>
                </a:solidFill>
                <a:ea typeface="Calibri" pitchFamily="34"/>
                <a:cs typeface="Times New Roman" pitchFamily="18"/>
              </a:rPr>
              <a:t>Roboter</a:t>
            </a:r>
            <a:r>
              <a:rPr lang="de-DE" dirty="0" smtClean="0">
                <a:solidFill>
                  <a:srgbClr val="000000"/>
                </a:solidFill>
                <a:ea typeface="Calibri" pitchFamily="34"/>
                <a:cs typeface="Times New Roman" pitchFamily="18"/>
              </a:rPr>
              <a:t> und programmieren sie mithilfe von </a:t>
            </a:r>
            <a:r>
              <a:rPr lang="de-DE" b="1" dirty="0" smtClean="0">
                <a:solidFill>
                  <a:srgbClr val="000000"/>
                </a:solidFill>
                <a:ea typeface="Calibri" pitchFamily="34"/>
                <a:cs typeface="Times New Roman" pitchFamily="18"/>
              </a:rPr>
              <a:t>Lego </a:t>
            </a:r>
            <a:r>
              <a:rPr lang="de-DE" b="1" dirty="0" err="1" smtClean="0">
                <a:solidFill>
                  <a:srgbClr val="000000"/>
                </a:solidFill>
                <a:ea typeface="Calibri" pitchFamily="34"/>
                <a:cs typeface="Times New Roman" pitchFamily="18"/>
              </a:rPr>
              <a:t>masterpiece</a:t>
            </a:r>
            <a:r>
              <a:rPr lang="de-DE" dirty="0" smtClean="0">
                <a:solidFill>
                  <a:srgbClr val="000000"/>
                </a:solidFill>
                <a:ea typeface="Calibri" pitchFamily="34"/>
                <a:cs typeface="Times New Roman" pitchFamily="18"/>
              </a:rPr>
              <a:t> so, dass sie erste Aufträge erledigen können, etwas zu folgen oder Licht zu erkennen. </a:t>
            </a:r>
          </a:p>
          <a:p>
            <a:pPr lvl="0" algn="just">
              <a:defRPr sz="1800" b="0" i="0" u="none" strike="noStrike" kern="0" cap="none" spc="0" baseline="0">
                <a:solidFill>
                  <a:srgbClr val="000000"/>
                </a:solidFill>
                <a:uFillTx/>
              </a:defRPr>
            </a:pPr>
            <a:endParaRPr lang="de-DE" b="1"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Voraussetzungen</a:t>
            </a:r>
            <a:r>
              <a:rPr lang="de-DE" dirty="0">
                <a:solidFill>
                  <a:srgbClr val="000000"/>
                </a:solidFill>
                <a:ea typeface="Calibri" pitchFamily="34"/>
                <a:cs typeface="Times New Roman" pitchFamily="18"/>
              </a:rPr>
              <a:t>:</a:t>
            </a: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Spaß </a:t>
            </a:r>
            <a:r>
              <a:rPr lang="de-DE" dirty="0">
                <a:solidFill>
                  <a:srgbClr val="000000"/>
                </a:solidFill>
                <a:ea typeface="Calibri" pitchFamily="34"/>
                <a:cs typeface="Times New Roman" pitchFamily="18"/>
              </a:rPr>
              <a:t>am Konstruieren, Tüfteln und Programmieren, Lust, etwas Neues zu </a:t>
            </a:r>
            <a:r>
              <a:rPr lang="de-DE" dirty="0" smtClean="0">
                <a:solidFill>
                  <a:srgbClr val="000000"/>
                </a:solidFill>
                <a:ea typeface="Calibri" pitchFamily="34"/>
                <a:cs typeface="Times New Roman" pitchFamily="18"/>
              </a:rPr>
              <a:t>probieren. </a:t>
            </a:r>
          </a:p>
          <a:p>
            <a:pPr lvl="0" algn="ju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Programmierkenntnisse sind </a:t>
            </a:r>
            <a:r>
              <a:rPr lang="de-DE" u="sng" dirty="0" smtClean="0">
                <a:solidFill>
                  <a:srgbClr val="000000"/>
                </a:solidFill>
                <a:ea typeface="Calibri" pitchFamily="34"/>
                <a:cs typeface="Times New Roman" pitchFamily="18"/>
              </a:rPr>
              <a:t>keine</a:t>
            </a:r>
            <a:r>
              <a:rPr lang="de-DE" dirty="0" smtClean="0">
                <a:solidFill>
                  <a:srgbClr val="000000"/>
                </a:solidFill>
                <a:ea typeface="Calibri" pitchFamily="34"/>
                <a:cs typeface="Times New Roman" pitchFamily="18"/>
              </a:rPr>
              <a:t> Voraussetzung!</a:t>
            </a:r>
            <a:endParaRPr lang="de-DE" dirty="0">
              <a:solidFill>
                <a:srgbClr val="000000"/>
              </a:solidFill>
              <a:ea typeface="Calibri" pitchFamily="34"/>
              <a:cs typeface="Times New Roman" pitchFamily="18"/>
            </a:endParaRPr>
          </a:p>
          <a:p>
            <a:pPr lvl="0">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p:txBody>
      </p:sp>
      <p:pic>
        <p:nvPicPr>
          <p:cNvPr id="7" name="Grafik 6"/>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2982804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smtClean="0"/>
              <a:t>Dr. </a:t>
            </a:r>
            <a:r>
              <a:rPr lang="en-US" altLang="ko-KR" dirty="0" err="1" smtClean="0"/>
              <a:t>Sommer</a:t>
            </a:r>
            <a:r>
              <a:rPr lang="en-US" altLang="ko-KR" dirty="0" smtClean="0"/>
              <a:t> 9-10 </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013336"/>
            <a:ext cx="3395186" cy="4585871"/>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Mittwoch</a:t>
            </a:r>
            <a:r>
              <a:rPr lang="en-US" altLang="ko-KR" sz="2000" dirty="0" smtClean="0">
                <a:solidFill>
                  <a:schemeClr val="bg1"/>
                </a:solidFill>
                <a:cs typeface="Arial" pitchFamily="34" charset="0"/>
              </a:rPr>
              <a:t> und  </a:t>
            </a: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Donnerstag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smtClean="0">
                <a:solidFill>
                  <a:schemeClr val="bg1"/>
                </a:solidFill>
                <a:cs typeface="Arial" pitchFamily="34" charset="0"/>
              </a:rPr>
              <a:t>7. </a:t>
            </a:r>
            <a:r>
              <a:rPr lang="en-US" altLang="ko-KR" sz="2000" dirty="0" err="1" smtClean="0">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13:15 </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14:00</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a:t>
            </a:r>
            <a:r>
              <a:rPr lang="en-US" altLang="ko-KR" sz="2000" dirty="0" smtClean="0">
                <a:cs typeface="Arial" pitchFamily="34" charset="0"/>
              </a:rPr>
              <a:t>	</a:t>
            </a:r>
            <a:r>
              <a:rPr lang="en-US" altLang="ko-KR" sz="2000" dirty="0">
                <a:solidFill>
                  <a:schemeClr val="bg1"/>
                </a:solidFill>
                <a:cs typeface="Arial" pitchFamily="34" charset="0"/>
              </a:rPr>
              <a:t>9</a:t>
            </a:r>
            <a:r>
              <a:rPr lang="en-US" altLang="ko-KR" sz="2000" dirty="0" smtClean="0">
                <a:solidFill>
                  <a:schemeClr val="bg1"/>
                </a:solidFill>
                <a:cs typeface="Arial" pitchFamily="34" charset="0"/>
              </a:rPr>
              <a:t>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I1.01</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Braun</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Textfeld 6">
            <a:extLst>
              <a:ext uri="{FF2B5EF4-FFF2-40B4-BE49-F238E27FC236}">
                <a16:creationId xmlns:a16="http://schemas.microsoft.com/office/drawing/2014/main" id="{CE9A6F14-A99C-A76A-07FC-D0A7089250CB}"/>
              </a:ext>
            </a:extLst>
          </p:cNvPr>
          <p:cNvSpPr txBox="1"/>
          <p:nvPr/>
        </p:nvSpPr>
        <p:spPr>
          <a:xfrm>
            <a:off x="4902676" y="1624947"/>
            <a:ext cx="6336174" cy="4524315"/>
          </a:xfrm>
          <a:prstGeom prst="rect">
            <a:avLst/>
          </a:prstGeom>
          <a:noFill/>
        </p:spPr>
        <p:txBody>
          <a:bodyPr wrap="square" rtlCol="0">
            <a:spAutoFit/>
          </a:bodyPr>
          <a:lstStyle/>
          <a:p>
            <a:r>
              <a:rPr lang="de-DE" b="1" dirty="0" err="1"/>
              <a:t>Let's</a:t>
            </a:r>
            <a:r>
              <a:rPr lang="de-DE" b="1" dirty="0"/>
              <a:t> Talk </a:t>
            </a:r>
            <a:r>
              <a:rPr lang="de-DE" b="1" dirty="0" err="1"/>
              <a:t>About</a:t>
            </a:r>
            <a:r>
              <a:rPr lang="de-DE" b="1" dirty="0"/>
              <a:t> Sex! </a:t>
            </a:r>
            <a:r>
              <a:rPr lang="de-DE" dirty="0"/>
              <a:t>Das ist das Motto dieser AG.</a:t>
            </a:r>
            <a:br>
              <a:rPr lang="de-DE" dirty="0"/>
            </a:br>
            <a:r>
              <a:rPr lang="de-DE" dirty="0"/>
              <a:t>Wir recherchieren und informieren uns, befragen Expert*innen zum Thema Sex, Sexualität, Geschlechtsidentität, politisch/historische Entwicklung von Sexualmoral. Was bedeutet Konsens und wie sagt man "Nein" oder eben auch "Ja"? Welche Rolle spielt der digitale Raum beim Thema Sex?  Wie kann man sich und andere vor sexuell übertragbaren Krankheiten schützen? Was ist eigentlich eine Klitoris und gibt es einen biologischen G-Punkt? Welche Rolle spielen und spielten Gefühle, Liebe und Partnerschaft beim Thema Sex? Und welche Schönheitsideale? Hat Sex etwas mit Moral zu tun?  Welche Rolle spielt Geschlecht und sexuelle Orientierung in unserer und anderen Gesellschaft</a:t>
            </a:r>
            <a:r>
              <a:rPr lang="de-DE" dirty="0" smtClean="0"/>
              <a:t>?</a:t>
            </a:r>
            <a:r>
              <a:rPr lang="de-DE" dirty="0"/>
              <a:t/>
            </a:r>
            <a:br>
              <a:rPr lang="de-DE" dirty="0"/>
            </a:br>
            <a:r>
              <a:rPr lang="de-DE" dirty="0"/>
              <a:t/>
            </a:r>
            <a:br>
              <a:rPr lang="de-DE" dirty="0"/>
            </a:br>
            <a:r>
              <a:rPr lang="de-DE" dirty="0" smtClean="0"/>
              <a:t>Ihr </a:t>
            </a:r>
            <a:r>
              <a:rPr lang="de-DE" dirty="0"/>
              <a:t>könnt euch aktiv mit euren Fragen und Ideen einbringen, dürft aber auch erstmal nur zuhören. Wir freuen uns auf euch. </a:t>
            </a:r>
            <a:br>
              <a:rPr lang="de-DE" dirty="0"/>
            </a:br>
            <a:r>
              <a:rPr lang="de-DE" dirty="0"/>
              <a:t>Frau Braun und Herr Künzel </a:t>
            </a:r>
            <a:endParaRPr lang="de-DE" sz="15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6521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Digitale</a:t>
            </a:r>
            <a:r>
              <a:rPr lang="en-US" altLang="ko-KR" dirty="0" smtClean="0"/>
              <a:t> </a:t>
            </a:r>
            <a:r>
              <a:rPr lang="en-US" altLang="ko-KR" dirty="0" err="1" smtClean="0"/>
              <a:t>Welten</a:t>
            </a:r>
            <a:r>
              <a:rPr lang="en-US" altLang="ko-KR" dirty="0" smtClean="0"/>
              <a:t> – MINT 5</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39518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a:t>
            </a:r>
            <a:r>
              <a:rPr lang="en-US" altLang="ko-KR" sz="2000" dirty="0" err="1" smtClean="0">
                <a:solidFill>
                  <a:schemeClr val="bg1"/>
                </a:solidFill>
                <a:cs typeface="Arial" pitchFamily="34" charset="0"/>
              </a:rPr>
              <a:t>Donnerstag</a:t>
            </a:r>
            <a:endParaRPr lang="en-US" altLang="ko-KR" sz="2000" dirty="0" smtClean="0">
              <a:solidFill>
                <a:schemeClr val="bg1"/>
              </a:solidFill>
              <a:cs typeface="Arial" pitchFamily="34" charset="0"/>
            </a:endParaRP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H0.13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Metz</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7" name="Textfeld 6">
            <a:extLst>
              <a:ext uri="{FF2B5EF4-FFF2-40B4-BE49-F238E27FC236}">
                <a16:creationId xmlns:a16="http://schemas.microsoft.com/office/drawing/2014/main" id="{CE9A6F14-A99C-A76A-07FC-D0A7089250CB}"/>
              </a:ext>
            </a:extLst>
          </p:cNvPr>
          <p:cNvSpPr txBox="1"/>
          <p:nvPr/>
        </p:nvSpPr>
        <p:spPr>
          <a:xfrm>
            <a:off x="4902676" y="1624947"/>
            <a:ext cx="6336174" cy="4801314"/>
          </a:xfrm>
          <a:prstGeom prst="rect">
            <a:avLst/>
          </a:prstGeom>
          <a:noFill/>
        </p:spPr>
        <p:txBody>
          <a:bodyPr wrap="square" rtlCol="0">
            <a:spAutoFit/>
          </a:bodyPr>
          <a:lstStyle/>
          <a:p>
            <a:pPr algn="just"/>
            <a:r>
              <a:rPr lang="de-DE" dirty="0" smtClean="0"/>
              <a:t>Die </a:t>
            </a:r>
            <a:r>
              <a:rPr lang="de-DE" dirty="0"/>
              <a:t>zunehmende Technisierung und die </a:t>
            </a:r>
            <a:r>
              <a:rPr lang="de-DE" dirty="0" smtClean="0"/>
              <a:t>Digitalisierung durchziehen </a:t>
            </a:r>
            <a:r>
              <a:rPr lang="de-DE" dirty="0"/>
              <a:t>nahezu alle Lebensbereiche moderner Gesellschaften. Sie prägen unser berufliches genauso wie unser privates Leben und verändern die Art und Weise, wie wir leben, lehren und lernen.</a:t>
            </a:r>
          </a:p>
          <a:p>
            <a:pPr algn="just"/>
            <a:r>
              <a:rPr lang="de-DE" b="1" dirty="0"/>
              <a:t>Wir werden uns also damit beschäftigen, wie die Welt digital miteinander vernetzt ist. </a:t>
            </a:r>
            <a:r>
              <a:rPr lang="de-DE" dirty="0"/>
              <a:t>Dabei schauen wir uns die </a:t>
            </a:r>
            <a:r>
              <a:rPr lang="de-DE" b="1" dirty="0"/>
              <a:t>technologische Perspektive</a:t>
            </a:r>
            <a:r>
              <a:rPr lang="de-DE" dirty="0"/>
              <a:t>  ("Wie funktioniert das eigentlich alles?" sowie die </a:t>
            </a:r>
            <a:r>
              <a:rPr lang="de-DE" b="1" dirty="0"/>
              <a:t>gesellschaftlich-kulturelle Perspektive </a:t>
            </a:r>
            <a:r>
              <a:rPr lang="de-DE" dirty="0"/>
              <a:t>("Wie wirkt das eigentlich alles auf uns?")  und die </a:t>
            </a:r>
            <a:r>
              <a:rPr lang="de-DE" b="1" dirty="0"/>
              <a:t>anwendungsbezogene Perspektive </a:t>
            </a:r>
            <a:r>
              <a:rPr lang="de-DE" dirty="0"/>
              <a:t>("Wie nutze ich das eigentlich alles?" an. Es geht darum, zu schauen, wo es überall Computer gibt, wofür Computersysteme genutzt werden, was Daten sind und wo sich Algorithmen vorfinden. Wir werden uns dabei das Innenleben eines Computers ansehen, unser eigenes Nutzerverhalten anschauen, "</a:t>
            </a:r>
            <a:r>
              <a:rPr lang="de-DE" dirty="0" err="1"/>
              <a:t>Stop</a:t>
            </a:r>
            <a:r>
              <a:rPr lang="de-DE" dirty="0"/>
              <a:t>-Motion-Filme" selbst erstellen und vieles mehr</a:t>
            </a:r>
            <a:r>
              <a:rPr lang="de-DE" dirty="0" smtClean="0"/>
              <a:t>...."</a:t>
            </a:r>
            <a:endParaRPr lang="de-DE" dirty="0"/>
          </a:p>
        </p:txBody>
      </p:sp>
      <p:pic>
        <p:nvPicPr>
          <p:cNvPr id="8" name="Grafik 7"/>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45950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4127250659"/>
              </p:ext>
            </p:extLst>
          </p:nvPr>
        </p:nvGraphicFramePr>
        <p:xfrm>
          <a:off x="114543" y="157920"/>
          <a:ext cx="11911994" cy="6456110"/>
        </p:xfrm>
        <a:graphic>
          <a:graphicData uri="http://schemas.openxmlformats.org/drawingml/2006/table">
            <a:tbl>
              <a:tblPr firstRow="1" firstCol="1" bandRow="1">
                <a:tableStyleId>{5C22544A-7EE6-4342-B048-85BDC9FD1C3A}</a:tableStyleId>
              </a:tblPr>
              <a:tblGrid>
                <a:gridCol w="319591">
                  <a:extLst>
                    <a:ext uri="{9D8B030D-6E8A-4147-A177-3AD203B41FA5}">
                      <a16:colId xmlns:a16="http://schemas.microsoft.com/office/drawing/2014/main" val="1675443463"/>
                    </a:ext>
                  </a:extLst>
                </a:gridCol>
                <a:gridCol w="1748547">
                  <a:extLst>
                    <a:ext uri="{9D8B030D-6E8A-4147-A177-3AD203B41FA5}">
                      <a16:colId xmlns:a16="http://schemas.microsoft.com/office/drawing/2014/main" val="2125917775"/>
                    </a:ext>
                  </a:extLst>
                </a:gridCol>
                <a:gridCol w="1594197">
                  <a:extLst>
                    <a:ext uri="{9D8B030D-6E8A-4147-A177-3AD203B41FA5}">
                      <a16:colId xmlns:a16="http://schemas.microsoft.com/office/drawing/2014/main" val="2864480333"/>
                    </a:ext>
                  </a:extLst>
                </a:gridCol>
                <a:gridCol w="1391114">
                  <a:extLst>
                    <a:ext uri="{9D8B030D-6E8A-4147-A177-3AD203B41FA5}">
                      <a16:colId xmlns:a16="http://schemas.microsoft.com/office/drawing/2014/main" val="2145596394"/>
                    </a:ext>
                  </a:extLst>
                </a:gridCol>
                <a:gridCol w="1391114">
                  <a:extLst>
                    <a:ext uri="{9D8B030D-6E8A-4147-A177-3AD203B41FA5}">
                      <a16:colId xmlns:a16="http://schemas.microsoft.com/office/drawing/2014/main" val="1372009101"/>
                    </a:ext>
                  </a:extLst>
                </a:gridCol>
                <a:gridCol w="1669676">
                  <a:extLst>
                    <a:ext uri="{9D8B030D-6E8A-4147-A177-3AD203B41FA5}">
                      <a16:colId xmlns:a16="http://schemas.microsoft.com/office/drawing/2014/main" val="414182139"/>
                    </a:ext>
                  </a:extLst>
                </a:gridCol>
                <a:gridCol w="1193787">
                  <a:extLst>
                    <a:ext uri="{9D8B030D-6E8A-4147-A177-3AD203B41FA5}">
                      <a16:colId xmlns:a16="http://schemas.microsoft.com/office/drawing/2014/main" val="2350509204"/>
                    </a:ext>
                  </a:extLst>
                </a:gridCol>
                <a:gridCol w="1608335">
                  <a:extLst>
                    <a:ext uri="{9D8B030D-6E8A-4147-A177-3AD203B41FA5}">
                      <a16:colId xmlns:a16="http://schemas.microsoft.com/office/drawing/2014/main" val="1097740436"/>
                    </a:ext>
                  </a:extLst>
                </a:gridCol>
                <a:gridCol w="995633">
                  <a:extLst>
                    <a:ext uri="{9D8B030D-6E8A-4147-A177-3AD203B41FA5}">
                      <a16:colId xmlns:a16="http://schemas.microsoft.com/office/drawing/2014/main" val="2679716514"/>
                    </a:ext>
                  </a:extLst>
                </a:gridCol>
              </a:tblGrid>
              <a:tr h="207109">
                <a:tc>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gridSpan="2">
                  <a:txBody>
                    <a:bodyPr/>
                    <a:lstStyle/>
                    <a:p>
                      <a:pPr algn="just">
                        <a:spcAft>
                          <a:spcPts val="0"/>
                        </a:spcAft>
                      </a:pPr>
                      <a:r>
                        <a:rPr lang="de-DE" sz="1000" kern="150" dirty="0">
                          <a:effectLst/>
                        </a:rPr>
                        <a:t>Montag</a:t>
                      </a: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hMerge="1">
                  <a:txBody>
                    <a:bodyPr/>
                    <a:lstStyle/>
                    <a:p>
                      <a:endParaRPr lang="de-DE"/>
                    </a:p>
                  </a:txBody>
                  <a:tcPr/>
                </a:tc>
                <a:tc gridSpan="2">
                  <a:txBody>
                    <a:bodyPr/>
                    <a:lstStyle/>
                    <a:p>
                      <a:pPr algn="just">
                        <a:spcAft>
                          <a:spcPts val="0"/>
                        </a:spcAft>
                      </a:pPr>
                      <a:r>
                        <a:rPr lang="de-DE" sz="1000" kern="150" dirty="0">
                          <a:effectLst/>
                        </a:rPr>
                        <a:t>Dienstag</a:t>
                      </a: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hMerge="1">
                  <a:txBody>
                    <a:bodyPr/>
                    <a:lstStyle/>
                    <a:p>
                      <a:endParaRPr lang="de-DE"/>
                    </a:p>
                  </a:txBody>
                  <a:tcPr/>
                </a:tc>
                <a:tc gridSpan="2">
                  <a:txBody>
                    <a:bodyPr/>
                    <a:lstStyle/>
                    <a:p>
                      <a:pPr algn="just">
                        <a:spcAft>
                          <a:spcPts val="0"/>
                        </a:spcAft>
                      </a:pPr>
                      <a:r>
                        <a:rPr lang="de-DE" sz="1000" kern="150" dirty="0">
                          <a:effectLst/>
                        </a:rPr>
                        <a:t>Mittwoch</a:t>
                      </a: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hMerge="1">
                  <a:txBody>
                    <a:bodyPr/>
                    <a:lstStyle/>
                    <a:p>
                      <a:endParaRPr lang="de-DE"/>
                    </a:p>
                  </a:txBody>
                  <a:tcPr/>
                </a:tc>
                <a:tc gridSpan="2">
                  <a:txBody>
                    <a:bodyPr/>
                    <a:lstStyle/>
                    <a:p>
                      <a:pPr algn="just">
                        <a:spcAft>
                          <a:spcPts val="0"/>
                        </a:spcAft>
                      </a:pPr>
                      <a:r>
                        <a:rPr lang="de-DE" sz="1000" kern="150">
                          <a:effectLst/>
                        </a:rPr>
                        <a:t>Donnerstag</a:t>
                      </a: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640580161"/>
                  </a:ext>
                </a:extLst>
              </a:tr>
              <a:tr h="349074">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Schulbibliothek 5-7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Fußball 5</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smtClean="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Orchester (Bläser) 5-10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err="1">
                          <a:effectLst/>
                        </a:rPr>
                        <a:t>NaWi</a:t>
                      </a:r>
                      <a:r>
                        <a:rPr lang="de-DE" sz="900" kern="150" dirty="0">
                          <a:effectLst/>
                        </a:rPr>
                        <a:t> 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extLst>
                  <a:ext uri="{0D108BD9-81ED-4DB2-BD59-A6C34878D82A}">
                    <a16:rowId xmlns:a16="http://schemas.microsoft.com/office/drawing/2014/main" val="2938344513"/>
                  </a:ext>
                </a:extLst>
              </a:tr>
              <a:tr h="313932">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BZ</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tc>
                  <a:txBody>
                    <a:bodyPr/>
                    <a:lstStyle/>
                    <a:p>
                      <a:pPr algn="just">
                        <a:spcAft>
                          <a:spcPts val="0"/>
                        </a:spcAft>
                      </a:pPr>
                      <a:r>
                        <a:rPr lang="de-DE" sz="900" kern="150" dirty="0">
                          <a:effectLst/>
                        </a:rPr>
                        <a:t>H0.18</a:t>
                      </a: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DIE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err="1">
                          <a:effectLst/>
                        </a:rPr>
                        <a:t>LLbz</a:t>
                      </a:r>
                      <a:endParaRPr lang="de-DE" sz="900" kern="150" dirty="0">
                        <a:effectLst/>
                      </a:endParaRP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WNT</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H1.01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solidFill>
                            <a:schemeClr val="tx1"/>
                          </a:solidFill>
                          <a:effectLst/>
                        </a:rPr>
                        <a:t>MNG</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smtClean="0">
                          <a:solidFill>
                            <a:schemeClr val="tx1"/>
                          </a:solidFill>
                          <a:effectLst/>
                        </a:rPr>
                        <a:t>H0.01</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extLst>
                  <a:ext uri="{0D108BD9-81ED-4DB2-BD59-A6C34878D82A}">
                    <a16:rowId xmlns:a16="http://schemas.microsoft.com/office/drawing/2014/main" val="1963054737"/>
                  </a:ext>
                </a:extLst>
              </a:tr>
              <a:tr h="209288">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Jahrbuch 6-10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a:t>
                      </a:r>
                      <a:r>
                        <a:rPr lang="de-DE" sz="900" kern="150" dirty="0" smtClean="0">
                          <a:effectLst/>
                        </a:rPr>
                        <a:t>. </a:t>
                      </a:r>
                      <a:r>
                        <a:rPr lang="de-DE" sz="900" kern="150" dirty="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Chor 7-10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Orchester (Streicher) 5-10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solidFill>
                            <a:schemeClr val="tx1"/>
                          </a:solidFill>
                          <a:effectLst/>
                        </a:rPr>
                        <a:t>Roboter 5-7</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solidFill>
                            <a:schemeClr val="tx1"/>
                          </a:solidFill>
                          <a:effectLst/>
                        </a:rPr>
                        <a:t>8. Stunde</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extLst>
                  <a:ext uri="{0D108BD9-81ED-4DB2-BD59-A6C34878D82A}">
                    <a16:rowId xmlns:a16="http://schemas.microsoft.com/office/drawing/2014/main" val="3123444125"/>
                  </a:ext>
                </a:extLst>
              </a:tr>
              <a:tr h="313932">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smtClean="0">
                          <a:effectLst/>
                        </a:rPr>
                        <a:t>VIR</a:t>
                      </a:r>
                      <a:endParaRPr lang="de-DE" sz="900" kern="150" dirty="0">
                        <a:effectLst/>
                      </a:endParaRPr>
                    </a:p>
                  </a:txBody>
                  <a:tcPr marL="68580" marR="68580" marT="0" marB="0">
                    <a:solidFill>
                      <a:schemeClr val="bg1">
                        <a:lumMod val="95000"/>
                      </a:schemeClr>
                    </a:solidFill>
                  </a:tcPr>
                </a:tc>
                <a:tc>
                  <a:txBody>
                    <a:bodyPr/>
                    <a:lstStyle/>
                    <a:p>
                      <a:pPr algn="just">
                        <a:spcAft>
                          <a:spcPts val="0"/>
                        </a:spcAft>
                      </a:pPr>
                      <a:r>
                        <a:rPr lang="de-DE" sz="900" kern="150" dirty="0">
                          <a:effectLst/>
                        </a:rPr>
                        <a:t>H2.09</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GRD</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a:effectLst/>
                        </a:rPr>
                        <a:t>H-.13</a:t>
                      </a:r>
                    </a:p>
                    <a:p>
                      <a:pPr algn="just">
                        <a:spcAft>
                          <a:spcPts val="0"/>
                        </a:spcAft>
                      </a:pPr>
                      <a:r>
                        <a:rPr lang="de-DE" sz="900" kern="150">
                          <a:effectLst/>
                        </a:rPr>
                        <a:t> </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WLT</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H-.13</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solidFill>
                            <a:schemeClr val="tx1"/>
                          </a:solidFill>
                          <a:effectLst/>
                        </a:rPr>
                        <a:t>HA</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solidFill>
                            <a:schemeClr val="tx1"/>
                          </a:solidFill>
                          <a:effectLst/>
                        </a:rPr>
                        <a:t>H0.01</a:t>
                      </a:r>
                      <a:endParaRPr lang="de-DE" sz="900" kern="150" dirty="0">
                        <a:solidFill>
                          <a:schemeClr val="tx1"/>
                        </a:solidFill>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extLst>
                  <a:ext uri="{0D108BD9-81ED-4DB2-BD59-A6C34878D82A}">
                    <a16:rowId xmlns:a16="http://schemas.microsoft.com/office/drawing/2014/main" val="3349483973"/>
                  </a:ext>
                </a:extLst>
              </a:tr>
              <a:tr h="209288">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Garten 5-10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Roboter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a:effectLst/>
                        </a:rPr>
                        <a:t>8./9. Stunde</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Rudern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effectLst/>
                        </a:rPr>
                        <a:t>Schulsanitätsdienst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a:t>
                      </a:r>
                      <a:r>
                        <a:rPr lang="de-DE" sz="900" kern="150" dirty="0" smtClean="0">
                          <a:effectLst/>
                        </a:rPr>
                        <a:t>. </a:t>
                      </a:r>
                      <a:r>
                        <a:rPr lang="de-DE" sz="900" kern="150" dirty="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extLst>
                  <a:ext uri="{0D108BD9-81ED-4DB2-BD59-A6C34878D82A}">
                    <a16:rowId xmlns:a16="http://schemas.microsoft.com/office/drawing/2014/main" val="2445775310"/>
                  </a:ext>
                </a:extLst>
              </a:tr>
              <a:tr h="313932">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MAZ</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tc>
                  <a:txBody>
                    <a:bodyPr/>
                    <a:lstStyle/>
                    <a:p>
                      <a:pPr algn="just">
                        <a:spcAft>
                          <a:spcPts val="0"/>
                        </a:spcAft>
                      </a:pPr>
                      <a:r>
                        <a:rPr lang="de-DE" sz="900" kern="150" dirty="0">
                          <a:effectLst/>
                        </a:rPr>
                        <a:t>H-.09</a:t>
                      </a: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LM</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H1.26</a:t>
                      </a: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WBG</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err="1">
                          <a:effectLst/>
                        </a:rPr>
                        <a:t>Nassovia</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REI</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I0.06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extLst>
                  <a:ext uri="{0D108BD9-81ED-4DB2-BD59-A6C34878D82A}">
                    <a16:rowId xmlns:a16="http://schemas.microsoft.com/office/drawing/2014/main" val="475298187"/>
                  </a:ext>
                </a:extLst>
              </a:tr>
              <a:tr h="209288">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a:effectLst/>
                        </a:rPr>
                        <a:t>Radio 6-10</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err="1">
                          <a:effectLst/>
                        </a:rPr>
                        <a:t>NaWi</a:t>
                      </a:r>
                      <a:r>
                        <a:rPr lang="de-DE" sz="900" kern="150" dirty="0">
                          <a:effectLst/>
                        </a:rPr>
                        <a:t> 5</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Handball 5-6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Dr. </a:t>
                      </a:r>
                      <a:r>
                        <a:rPr lang="de-DE" sz="900" kern="150" dirty="0" smtClean="0">
                          <a:effectLst/>
                        </a:rPr>
                        <a:t>Sommer 9-10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smtClean="0">
                          <a:effectLst/>
                        </a:rPr>
                        <a:t>7. </a:t>
                      </a:r>
                      <a:r>
                        <a:rPr lang="de-DE" sz="900" kern="150" dirty="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extLst>
                  <a:ext uri="{0D108BD9-81ED-4DB2-BD59-A6C34878D82A}">
                    <a16:rowId xmlns:a16="http://schemas.microsoft.com/office/drawing/2014/main" val="3700644831"/>
                  </a:ext>
                </a:extLst>
              </a:tr>
              <a:tr h="313932">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KBG</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tc>
                  <a:txBody>
                    <a:bodyPr/>
                    <a:lstStyle/>
                    <a:p>
                      <a:pPr algn="just">
                        <a:spcAft>
                          <a:spcPts val="0"/>
                        </a:spcAft>
                      </a:pPr>
                      <a:r>
                        <a:rPr lang="de-DE" sz="900" kern="150" dirty="0">
                          <a:effectLst/>
                        </a:rPr>
                        <a:t>I1.03</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HA</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H-.12</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smtClean="0">
                          <a:effectLst/>
                        </a:rPr>
                        <a:t>SGE</a:t>
                      </a:r>
                      <a:endParaRPr lang="de-DE" sz="900" kern="150" dirty="0">
                        <a:effectLst/>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err="1">
                          <a:effectLst/>
                        </a:rPr>
                        <a:t>LLbz</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BRN</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I1.01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extLst>
                  <a:ext uri="{0D108BD9-81ED-4DB2-BD59-A6C34878D82A}">
                    <a16:rowId xmlns:a16="http://schemas.microsoft.com/office/drawing/2014/main" val="1487569871"/>
                  </a:ext>
                </a:extLst>
              </a:tr>
              <a:tr h="211927">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Chor 5-6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effectLst/>
                        </a:rPr>
                        <a:t>3-D-Druck 9-10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effectLst/>
                        </a:rPr>
                        <a:t>Schulsanitätsdienst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smtClean="0">
                          <a:effectLst/>
                        </a:rPr>
                        <a:t>8. </a:t>
                      </a:r>
                      <a:r>
                        <a:rPr lang="de-DE" sz="900" kern="150" dirty="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DW </a:t>
                      </a:r>
                      <a:r>
                        <a:rPr lang="de-DE" sz="900" kern="150" dirty="0" smtClean="0">
                          <a:effectLst/>
                        </a:rPr>
                        <a:t>MINT 5</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extLst>
                  <a:ext uri="{0D108BD9-81ED-4DB2-BD59-A6C34878D82A}">
                    <a16:rowId xmlns:a16="http://schemas.microsoft.com/office/drawing/2014/main" val="3739948819"/>
                  </a:ext>
                </a:extLst>
              </a:tr>
              <a:tr h="251400">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a:effectLst/>
                        </a:rPr>
                        <a:t>MOE</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tc>
                  <a:txBody>
                    <a:bodyPr/>
                    <a:lstStyle/>
                    <a:p>
                      <a:pPr algn="just">
                        <a:spcAft>
                          <a:spcPts val="0"/>
                        </a:spcAft>
                      </a:pPr>
                      <a:r>
                        <a:rPr lang="de-DE" sz="900" kern="150" dirty="0">
                          <a:effectLst/>
                        </a:rPr>
                        <a:t>H-.13</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LUG</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H0.01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REI</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I0.06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ME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smtClean="0">
                          <a:effectLst/>
                        </a:rPr>
                        <a:t>H0.13</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extLst>
                  <a:ext uri="{0D108BD9-81ED-4DB2-BD59-A6C34878D82A}">
                    <a16:rowId xmlns:a16="http://schemas.microsoft.com/office/drawing/2014/main" val="1405582035"/>
                  </a:ext>
                </a:extLst>
              </a:tr>
              <a:tr h="366074">
                <a:tc>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a:effectLst/>
                        </a:rPr>
                        <a:t>Funktionelle </a:t>
                      </a:r>
                      <a:r>
                        <a:rPr lang="de-DE" sz="900" kern="150" dirty="0" smtClean="0">
                          <a:effectLst/>
                        </a:rPr>
                        <a:t>Athletik 8-10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kreatives </a:t>
                      </a:r>
                      <a:r>
                        <a:rPr lang="de-DE" sz="900" kern="150" dirty="0" smtClean="0">
                          <a:effectLst/>
                        </a:rPr>
                        <a:t>Schreiben 5-7</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Yoga 5-10</a:t>
                      </a: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8. Stunde</a:t>
                      </a: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effectLst/>
                        </a:rPr>
                        <a:t>MINT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de-DE" sz="900" kern="150" dirty="0">
                          <a:effectLst/>
                        </a:rPr>
                        <a:t>7. Stunde</a:t>
                      </a:r>
                      <a:endParaRPr lang="de-DE" sz="900" kern="150" dirty="0">
                        <a:effectLst/>
                        <a:latin typeface="Times New Roman" panose="02020603050405020304" pitchFamily="18" charset="0"/>
                        <a:ea typeface="SimSun" panose="02010600030101010101" pitchFamily="2" charset="-122"/>
                        <a:cs typeface="Mangal"/>
                      </a:endParaRPr>
                    </a:p>
                    <a:p>
                      <a:pPr algn="just">
                        <a:spcAft>
                          <a:spcPts val="0"/>
                        </a:spcAft>
                      </a:pPr>
                      <a:r>
                        <a:rPr lang="de-DE" sz="900" kern="150" dirty="0" smtClean="0">
                          <a:effectLst/>
                        </a:rPr>
                        <a:t>MINT 7-10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77053172"/>
                  </a:ext>
                </a:extLst>
              </a:tr>
              <a:tr h="273355">
                <a:tc>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just">
                        <a:spcAft>
                          <a:spcPts val="0"/>
                        </a:spcAft>
                      </a:pPr>
                      <a:r>
                        <a:rPr lang="de-DE" sz="900" kern="150" dirty="0" smtClean="0">
                          <a:effectLst/>
                        </a:rPr>
                        <a:t>Frankfurt </a:t>
                      </a:r>
                      <a:r>
                        <a:rPr lang="de-DE" sz="900" kern="150" dirty="0" err="1" smtClean="0">
                          <a:effectLst/>
                        </a:rPr>
                        <a:t>Athletics</a:t>
                      </a:r>
                      <a:endParaRPr lang="de-DE" sz="900" kern="150" dirty="0" smtClean="0">
                        <a:effectLst/>
                      </a:endParaRPr>
                    </a:p>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solidFill>
                      <a:schemeClr val="bg1">
                        <a:lumMod val="95000"/>
                      </a:schemeClr>
                    </a:solidFill>
                  </a:tcPr>
                </a:tc>
                <a:tc>
                  <a:txBody>
                    <a:bodyPr/>
                    <a:lstStyle/>
                    <a:p>
                      <a:pPr algn="just">
                        <a:spcAft>
                          <a:spcPts val="0"/>
                        </a:spcAft>
                      </a:pPr>
                      <a:r>
                        <a:rPr lang="de-DE" sz="900" kern="150" dirty="0" err="1">
                          <a:effectLst/>
                        </a:rPr>
                        <a:t>Gym</a:t>
                      </a:r>
                      <a:r>
                        <a:rPr lang="de-DE" sz="900" kern="150" dirty="0">
                          <a:effectLst/>
                        </a:rPr>
                        <a:t> HTHC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smtClean="0">
                          <a:effectLst/>
                        </a:rPr>
                        <a:t>VIR</a:t>
                      </a:r>
                      <a:endParaRPr lang="de-DE" sz="900" kern="150" dirty="0">
                        <a:effectLst/>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H1.20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BCK</a:t>
                      </a: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I0.03</a:t>
                      </a:r>
                    </a:p>
                  </a:txBody>
                  <a:tcPr marL="68580" marR="68580" marT="0" marB="0">
                    <a:lnR w="12700" cap="flat" cmpd="sng" algn="ctr">
                      <a:solidFill>
                        <a:schemeClr val="bg1">
                          <a:lumMod val="6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de-DE" sz="900" kern="150" dirty="0" err="1">
                          <a:effectLst/>
                        </a:rPr>
                        <a:t>Mng</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de-DE" sz="900" kern="150" dirty="0">
                          <a:effectLst/>
                        </a:rPr>
                        <a:t>H0.01</a:t>
                      </a:r>
                      <a:endParaRPr lang="de-DE" sz="900" kern="150" dirty="0">
                        <a:effectLst/>
                        <a:latin typeface="Times New Roman" panose="02020603050405020304" pitchFamily="18" charset="0"/>
                        <a:ea typeface="SimSun" panose="02010600030101010101" pitchFamily="2" charset="-122"/>
                        <a:cs typeface="Mangal"/>
                      </a:endParaRPr>
                    </a:p>
                    <a:p>
                      <a:pPr algn="just">
                        <a:spcAft>
                          <a:spcPts val="0"/>
                        </a:spcAft>
                      </a:pPr>
                      <a:r>
                        <a:rPr lang="de-DE" sz="900" kern="150" dirty="0" err="1">
                          <a:effectLst/>
                        </a:rPr>
                        <a:t>Mng</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5462900"/>
                  </a:ext>
                </a:extLst>
              </a:tr>
              <a:tr h="273355">
                <a:tc>
                  <a:txBody>
                    <a:bodyPr/>
                    <a:lstStyle/>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just">
                        <a:spcAft>
                          <a:spcPts val="0"/>
                        </a:spcAft>
                      </a:pPr>
                      <a:r>
                        <a:rPr lang="de-DE" sz="900" kern="150" dirty="0" smtClean="0">
                          <a:effectLst/>
                        </a:rPr>
                        <a:t>Body-Tuning (offen)</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de-DE" sz="900" kern="150" dirty="0">
                          <a:effectLst/>
                        </a:rPr>
                        <a:t>7.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de-DE" sz="900" kern="150" dirty="0" smtClean="0">
                          <a:effectLst/>
                        </a:rPr>
                        <a:t>Volleyball 9-10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just">
                        <a:spcAft>
                          <a:spcPts val="0"/>
                        </a:spcAft>
                      </a:pPr>
                      <a:r>
                        <a:rPr lang="de-DE" sz="900" kern="150" dirty="0">
                          <a:effectLst/>
                        </a:rPr>
                        <a:t>9. </a:t>
                      </a:r>
                      <a:r>
                        <a:rPr lang="de-DE" sz="900" kern="150" dirty="0" smtClean="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Gitarren-Ensemble 6-10</a:t>
                      </a: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marL="0" algn="just" defTabSz="914400" rtl="0" eaLnBrk="1" latinLnBrk="0" hangingPunct="1">
                        <a:spcAft>
                          <a:spcPts val="0"/>
                        </a:spcAft>
                      </a:pPr>
                      <a:r>
                        <a:rPr lang="de-DE" sz="900" kern="150" dirty="0">
                          <a:solidFill>
                            <a:schemeClr val="dk1"/>
                          </a:solidFill>
                          <a:effectLst/>
                          <a:latin typeface="+mn-lt"/>
                          <a:ea typeface="+mn-ea"/>
                          <a:cs typeface="+mn-cs"/>
                        </a:rPr>
                        <a:t>8./9. Stunde</a:t>
                      </a:r>
                    </a:p>
                  </a:txBody>
                  <a:tcPr marL="68580" marR="68580" marT="0" marB="0">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40000"/>
                        <a:lumOff val="60000"/>
                      </a:schemeClr>
                    </a:solidFill>
                  </a:tcPr>
                </a:tc>
                <a:tc rowSpan="12" gridSpan="2">
                  <a:txBody>
                    <a:bodyPr/>
                    <a:lstStyle/>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endParaRPr lang="de-DE" sz="900" kern="150" dirty="0" smtClean="0">
                        <a:effectLst/>
                        <a:latin typeface="+mn-lt"/>
                        <a:ea typeface="+mn-ea"/>
                        <a:cs typeface="+mn-cs"/>
                      </a:endParaRPr>
                    </a:p>
                    <a:p>
                      <a:pPr algn="just">
                        <a:spcAft>
                          <a:spcPts val="0"/>
                        </a:spcAft>
                      </a:pPr>
                      <a:r>
                        <a:rPr lang="de-DE" sz="900" kern="150" dirty="0" smtClean="0">
                          <a:effectLst/>
                          <a:latin typeface="+mn-lt"/>
                          <a:ea typeface="+mn-ea"/>
                          <a:cs typeface="+mn-cs"/>
                        </a:rPr>
                        <a:t>                                           *nur</a:t>
                      </a:r>
                      <a:r>
                        <a:rPr lang="de-DE" sz="900" kern="150" baseline="0" dirty="0" smtClean="0">
                          <a:effectLst/>
                          <a:latin typeface="+mn-lt"/>
                          <a:ea typeface="+mn-ea"/>
                          <a:cs typeface="+mn-cs"/>
                        </a:rPr>
                        <a:t> in ungeraden Wochen</a:t>
                      </a:r>
                      <a:endParaRPr lang="de-DE" sz="900" kern="150" dirty="0" smtClean="0">
                        <a:effectLst/>
                        <a:latin typeface="+mn-lt"/>
                        <a:ea typeface="+mn-ea"/>
                        <a:cs typeface="+mn-cs"/>
                      </a:endParaRPr>
                    </a:p>
                    <a:p>
                      <a:pPr algn="just">
                        <a:spcAft>
                          <a:spcPts val="0"/>
                        </a:spcAft>
                      </a:pPr>
                      <a:r>
                        <a:rPr lang="de-DE" sz="900" kern="150" smtClean="0">
                          <a:effectLst/>
                          <a:latin typeface="+mn-lt"/>
                          <a:ea typeface="+mn-ea"/>
                          <a:cs typeface="+mn-cs"/>
                        </a:rPr>
                        <a:t>                                           ** </a:t>
                      </a:r>
                      <a:r>
                        <a:rPr lang="de-DE" sz="900" kern="150" dirty="0" smtClean="0">
                          <a:effectLst/>
                          <a:latin typeface="+mn-lt"/>
                          <a:ea typeface="+mn-ea"/>
                          <a:cs typeface="+mn-cs"/>
                        </a:rPr>
                        <a:t>nur in geraden Wochen</a:t>
                      </a:r>
                      <a:endParaRPr lang="de-DE" sz="900" kern="150" dirty="0" smtClean="0">
                        <a:effectLst/>
                        <a:latin typeface="Times New Roman" panose="02020603050405020304" pitchFamily="18" charset="0"/>
                        <a:ea typeface="SimSun" panose="02010600030101010101" pitchFamily="2" charset="-122"/>
                        <a:cs typeface="Mangal"/>
                      </a:endParaRPr>
                    </a:p>
                    <a:p>
                      <a:pPr algn="just">
                        <a:spcAft>
                          <a:spcPts val="0"/>
                        </a:spcAft>
                      </a:pPr>
                      <a:endParaRPr lang="de-DE" sz="900" kern="150" dirty="0" smtClean="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rowSpan="12" h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4267354843"/>
                  </a:ext>
                </a:extLst>
              </a:tr>
              <a:tr h="313932">
                <a:tc>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spcAft>
                          <a:spcPts val="0"/>
                        </a:spcAft>
                      </a:pPr>
                      <a:r>
                        <a:rPr lang="de-DE" sz="900" kern="150" dirty="0">
                          <a:effectLst/>
                        </a:rPr>
                        <a:t>SLA</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de-DE" sz="900" kern="150" dirty="0" err="1" smtClean="0">
                          <a:effectLst/>
                        </a:rPr>
                        <a:t>LLbz</a:t>
                      </a:r>
                      <a:endParaRPr lang="de-DE" sz="900" kern="150" dirty="0">
                        <a:effectLst/>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de-DE" sz="900" kern="150" dirty="0" smtClean="0">
                          <a:effectLst/>
                        </a:rPr>
                        <a:t>SKE</a:t>
                      </a:r>
                      <a:endParaRPr lang="de-DE" sz="900" kern="150" dirty="0">
                        <a:effectLst/>
                      </a:endParaRPr>
                    </a:p>
                  </a:txBody>
                  <a:tcPr marL="68580" marR="68580" marT="0" marB="0">
                    <a:lnL w="12700" cap="flat" cmpd="sng" algn="ctr">
                      <a:solidFill>
                        <a:schemeClr val="bg1">
                          <a:lumMod val="6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just">
                        <a:spcAft>
                          <a:spcPts val="0"/>
                        </a:spcAft>
                      </a:pPr>
                      <a:r>
                        <a:rPr lang="de-DE" sz="900" kern="150" dirty="0" err="1">
                          <a:effectLst/>
                        </a:rPr>
                        <a:t>LLbz</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just">
                        <a:spcAft>
                          <a:spcPts val="0"/>
                        </a:spcAft>
                      </a:pPr>
                      <a:r>
                        <a:rPr lang="de-DE" sz="900" kern="150" dirty="0">
                          <a:effectLst/>
                        </a:rPr>
                        <a:t>SIE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H1.11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871241025"/>
                  </a:ext>
                </a:extLst>
              </a:tr>
              <a:tr h="168491">
                <a:tc rowSpan="6" gridSpan="3">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rowSpan="6" h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rowSpan="6" h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algn="just">
                        <a:spcAft>
                          <a:spcPts val="0"/>
                        </a:spcAft>
                      </a:pPr>
                      <a:r>
                        <a:rPr lang="de-DE" sz="900" kern="150" dirty="0">
                          <a:effectLst/>
                        </a:rPr>
                        <a:t>Fußball 6</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smtClean="0">
                          <a:effectLst/>
                        </a:rPr>
                        <a:t>MINT- Club der Erfinder 5-10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gridSpan="2"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473737028"/>
                  </a:ext>
                </a:extLst>
              </a:tr>
              <a:tr h="313932">
                <a:tc gridSpan="3" vMerge="1">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hMerge="1"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algn="just">
                        <a:spcAft>
                          <a:spcPts val="0"/>
                        </a:spcAft>
                      </a:pPr>
                      <a:r>
                        <a:rPr lang="de-DE" sz="900" kern="150" dirty="0">
                          <a:effectLst/>
                        </a:rPr>
                        <a:t>KUE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FDG S1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dirty="0">
                          <a:effectLst/>
                        </a:rPr>
                        <a:t>ERG</a:t>
                      </a:r>
                    </a:p>
                    <a:p>
                      <a:pPr algn="just">
                        <a:spcAft>
                          <a:spcPts val="0"/>
                        </a:spcAft>
                      </a:pPr>
                      <a:r>
                        <a:rPr lang="de-DE" sz="900" kern="150" dirty="0">
                          <a:effectLst/>
                        </a:rPr>
                        <a:t> </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H0.01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2172627630"/>
                  </a:ext>
                </a:extLst>
              </a:tr>
              <a:tr h="168491">
                <a:tc gridSpan="3" vMerge="1">
                  <a:txBody>
                    <a:bodyPr/>
                    <a:lstStyle/>
                    <a:p>
                      <a:pPr algn="just">
                        <a:spcAft>
                          <a:spcPts val="0"/>
                        </a:spcAft>
                      </a:pPr>
                      <a:endParaRPr lang="de-DE" sz="1200" kern="15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hMerge="1"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algn="just">
                        <a:spcAft>
                          <a:spcPts val="0"/>
                        </a:spcAft>
                      </a:pPr>
                      <a:r>
                        <a:rPr lang="de-DE" sz="900" kern="150" dirty="0" smtClean="0">
                          <a:effectLst/>
                        </a:rPr>
                        <a:t>Kunst 5-7</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a:txBody>
                    <a:bodyPr/>
                    <a:lstStyle/>
                    <a:p>
                      <a:pPr algn="just">
                        <a:spcAft>
                          <a:spcPts val="0"/>
                        </a:spcAft>
                      </a:pPr>
                      <a:r>
                        <a:rPr lang="de-DE" sz="900" kern="150" dirty="0">
                          <a:effectLst/>
                        </a:rPr>
                        <a:t>Ökologie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8./9.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gridSpan="2"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4003979511"/>
                  </a:ext>
                </a:extLst>
              </a:tr>
              <a:tr h="313932">
                <a:tc gridSpan="3" vMerge="1">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hMerge="1" vMerge="1">
                  <a:txBody>
                    <a:bodyPr/>
                    <a:lstStyle/>
                    <a:p>
                      <a:pPr algn="just">
                        <a:spcAft>
                          <a:spcPts val="0"/>
                        </a:spcAft>
                      </a:pP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algn="just">
                        <a:spcAft>
                          <a:spcPts val="0"/>
                        </a:spcAft>
                      </a:pPr>
                      <a:r>
                        <a:rPr lang="de-DE" sz="900" kern="150">
                          <a:effectLst/>
                        </a:rPr>
                        <a:t>BA</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H0.21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just">
                        <a:spcAft>
                          <a:spcPts val="0"/>
                        </a:spcAft>
                      </a:pPr>
                      <a:r>
                        <a:rPr lang="de-DE" sz="900" kern="150">
                          <a:effectLst/>
                        </a:rPr>
                        <a:t>HA</a:t>
                      </a:r>
                    </a:p>
                    <a:p>
                      <a:pPr algn="just">
                        <a:spcAft>
                          <a:spcPts val="0"/>
                        </a:spcAft>
                      </a:pPr>
                      <a:r>
                        <a:rPr lang="de-DE" sz="900" kern="150">
                          <a:effectLst/>
                        </a:rPr>
                        <a:t> </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H-.12</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3297444780"/>
                  </a:ext>
                </a:extLst>
              </a:tr>
              <a:tr h="198693">
                <a:tc gridSpan="3" vMerge="1">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rowSpan="2" gridSpan="2">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rowSpan="2" h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marL="0" algn="just" defTabSz="914400" rtl="0" eaLnBrk="1" latinLnBrk="0" hangingPunct="1">
                        <a:spcAft>
                          <a:spcPts val="0"/>
                        </a:spcAft>
                      </a:pPr>
                      <a:r>
                        <a:rPr lang="de-DE" sz="900" kern="150" dirty="0" smtClean="0">
                          <a:solidFill>
                            <a:schemeClr val="dk1"/>
                          </a:solidFill>
                          <a:effectLst/>
                          <a:latin typeface="+mn-lt"/>
                          <a:ea typeface="+mn-ea"/>
                          <a:cs typeface="+mn-cs"/>
                        </a:rPr>
                        <a:t>Journalismus</a:t>
                      </a:r>
                      <a:endParaRPr lang="de-DE" sz="900" kern="150" dirty="0">
                        <a:solidFill>
                          <a:schemeClr val="dk1"/>
                        </a:solidFill>
                        <a:effectLst/>
                        <a:latin typeface="+mn-lt"/>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marL="0" algn="just" defTabSz="914400" rtl="0" eaLnBrk="1" latinLnBrk="0" hangingPunct="1">
                        <a:spcAft>
                          <a:spcPts val="0"/>
                        </a:spcAft>
                      </a:pPr>
                      <a:r>
                        <a:rPr lang="de-DE" sz="900" kern="150" dirty="0" smtClean="0">
                          <a:solidFill>
                            <a:schemeClr val="dk1"/>
                          </a:solidFill>
                          <a:effectLst/>
                          <a:latin typeface="+mn-lt"/>
                          <a:ea typeface="+mn-ea"/>
                          <a:cs typeface="+mn-cs"/>
                        </a:rPr>
                        <a:t>8./9. Stunde**</a:t>
                      </a:r>
                      <a:endParaRPr lang="de-DE" sz="900" kern="150" dirty="0">
                        <a:solidFill>
                          <a:schemeClr val="dk1"/>
                        </a:solidFill>
                        <a:effectLst/>
                        <a:latin typeface="+mn-lt"/>
                        <a:ea typeface="+mn-ea"/>
                        <a:cs typeface="+mn-cs"/>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555482062"/>
                  </a:ext>
                </a:extLst>
              </a:tr>
              <a:tr h="241723">
                <a:tc gridSpan="3" vMerge="1">
                  <a:txBody>
                    <a:bodyPr/>
                    <a:lstStyle/>
                    <a:p>
                      <a:pPr algn="just">
                        <a:spcAft>
                          <a:spcPts val="0"/>
                        </a:spcAft>
                      </a:pPr>
                      <a:endParaRPr lang="de-DE" sz="1200" kern="150" dirty="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tcPr>
                </a:tc>
                <a:tc>
                  <a:txBody>
                    <a:bodyPr/>
                    <a:lstStyle/>
                    <a:p>
                      <a:pPr marL="0" algn="just" defTabSz="914400" rtl="0" eaLnBrk="1" latinLnBrk="0" hangingPunct="1">
                        <a:spcAft>
                          <a:spcPts val="0"/>
                        </a:spcAft>
                      </a:pPr>
                      <a:r>
                        <a:rPr lang="de-DE" sz="900" kern="150" dirty="0" err="1" smtClean="0">
                          <a:solidFill>
                            <a:schemeClr val="dk1"/>
                          </a:solidFill>
                          <a:effectLst/>
                          <a:latin typeface="+mn-lt"/>
                          <a:ea typeface="+mn-ea"/>
                          <a:cs typeface="+mn-cs"/>
                        </a:rPr>
                        <a:t>Srm</a:t>
                      </a:r>
                      <a:endParaRPr lang="de-DE" sz="900" kern="150" dirty="0">
                        <a:solidFill>
                          <a:schemeClr val="dk1"/>
                        </a:solidFill>
                        <a:effectLst/>
                        <a:latin typeface="+mn-lt"/>
                        <a:ea typeface="+mn-ea"/>
                        <a:cs typeface="+mn-cs"/>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marL="0" algn="just" defTabSz="914400" rtl="0" eaLnBrk="1" latinLnBrk="0" hangingPunct="1">
                        <a:spcAft>
                          <a:spcPts val="0"/>
                        </a:spcAft>
                      </a:pPr>
                      <a:r>
                        <a:rPr lang="de-DE" sz="900" kern="150" dirty="0" smtClean="0">
                          <a:solidFill>
                            <a:schemeClr val="dk1"/>
                          </a:solidFill>
                          <a:effectLst/>
                          <a:latin typeface="+mn-lt"/>
                          <a:ea typeface="+mn-ea"/>
                          <a:cs typeface="+mn-cs"/>
                        </a:rPr>
                        <a:t>H1.20</a:t>
                      </a:r>
                      <a:endParaRPr lang="de-DE" sz="900" kern="150" dirty="0">
                        <a:solidFill>
                          <a:schemeClr val="dk1"/>
                        </a:solidFill>
                        <a:effectLst/>
                        <a:latin typeface="+mn-lt"/>
                        <a:ea typeface="+mn-ea"/>
                        <a:cs typeface="+mn-cs"/>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tcPr>
                </a:tc>
                <a:tc hMerge="1"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2728175482"/>
                  </a:ext>
                </a:extLst>
              </a:tr>
              <a:tr h="261692">
                <a:tc gridSpan="3">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noFill/>
                      <a:prstDash val="solid"/>
                      <a:round/>
                      <a:headEnd type="none" w="med" len="med"/>
                      <a:tailEnd type="none" w="med" len="med"/>
                    </a:lnR>
                    <a:noFill/>
                  </a:tcPr>
                </a:tc>
                <a:tc hMerge="1">
                  <a:txBody>
                    <a:bodyPr/>
                    <a:lstStyle/>
                    <a:p>
                      <a:endParaRPr lang="de-DE"/>
                    </a:p>
                  </a:txBody>
                  <a:tcPr/>
                </a:tc>
                <a:tc hMerge="1">
                  <a:txBody>
                    <a:bodyPr/>
                    <a:lstStyle/>
                    <a:p>
                      <a:endParaRPr lang="de-DE"/>
                    </a:p>
                  </a:txBody>
                  <a:tcPr/>
                </a:tc>
                <a:tc gridSpan="2">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hMerge="1">
                  <a:txBody>
                    <a:bodyPr/>
                    <a:lstStyle/>
                    <a:p>
                      <a:endParaRPr lang="de-DE"/>
                    </a:p>
                  </a:txBody>
                  <a:tcPr/>
                </a:tc>
                <a:tc>
                  <a:txBody>
                    <a:bodyPr/>
                    <a:lstStyle/>
                    <a:p>
                      <a:pPr algn="just">
                        <a:spcAft>
                          <a:spcPts val="0"/>
                        </a:spcAft>
                      </a:pPr>
                      <a:r>
                        <a:rPr lang="de-DE" sz="900" kern="150" dirty="0">
                          <a:effectLst/>
                        </a:rPr>
                        <a:t>Dr. </a:t>
                      </a:r>
                      <a:r>
                        <a:rPr lang="de-DE" sz="900" kern="150" dirty="0" smtClean="0">
                          <a:effectLst/>
                        </a:rPr>
                        <a:t>Sommer 9-10</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smtClean="0">
                          <a:effectLst/>
                        </a:rPr>
                        <a:t>7. </a:t>
                      </a:r>
                      <a:r>
                        <a:rPr lang="de-DE" sz="900" kern="150" dirty="0">
                          <a:effectLst/>
                        </a:rPr>
                        <a:t>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gridSpan="2" vMerge="1">
                  <a:txBody>
                    <a:bodyPr/>
                    <a:lstStyle/>
                    <a:p>
                      <a:pPr algn="just">
                        <a:spcAft>
                          <a:spcPts val="0"/>
                        </a:spcAft>
                      </a:pPr>
                      <a:endParaRPr lang="de-DE" sz="900" kern="150" dirty="0" smtClean="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noFill/>
                  </a:tcPr>
                </a:tc>
                <a:tc hMerge="1" vMerge="1">
                  <a:txBody>
                    <a:bodyPr/>
                    <a:lstStyle/>
                    <a:p>
                      <a:endParaRPr lang="de-DE"/>
                    </a:p>
                  </a:txBody>
                  <a:tcPr/>
                </a:tc>
                <a:extLst>
                  <a:ext uri="{0D108BD9-81ED-4DB2-BD59-A6C34878D82A}">
                    <a16:rowId xmlns:a16="http://schemas.microsoft.com/office/drawing/2014/main" val="1139459702"/>
                  </a:ext>
                </a:extLst>
              </a:tr>
              <a:tr h="228908">
                <a:tc gridSpan="3">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noFill/>
                      <a:prstDash val="solid"/>
                      <a:round/>
                      <a:headEnd type="none" w="med" len="med"/>
                      <a:tailEnd type="none" w="med" len="med"/>
                    </a:lnR>
                    <a:noFill/>
                  </a:tcPr>
                </a:tc>
                <a:tc hMerge="1">
                  <a:txBody>
                    <a:bodyPr/>
                    <a:lstStyle/>
                    <a:p>
                      <a:endParaRPr lang="de-DE"/>
                    </a:p>
                  </a:txBody>
                  <a:tcPr/>
                </a:tc>
                <a:tc hMerge="1">
                  <a:txBody>
                    <a:bodyPr/>
                    <a:lstStyle/>
                    <a:p>
                      <a:endParaRPr lang="de-DE"/>
                    </a:p>
                  </a:txBody>
                  <a:tcPr/>
                </a:tc>
                <a:tc gridSpan="2">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hMerge="1">
                  <a:txBody>
                    <a:bodyPr/>
                    <a:lstStyle/>
                    <a:p>
                      <a:endParaRPr lang="de-DE"/>
                    </a:p>
                  </a:txBody>
                  <a:tcPr/>
                </a:tc>
                <a:tc>
                  <a:txBody>
                    <a:bodyPr/>
                    <a:lstStyle/>
                    <a:p>
                      <a:pPr algn="just">
                        <a:spcAft>
                          <a:spcPts val="0"/>
                        </a:spcAft>
                      </a:pPr>
                      <a:r>
                        <a:rPr lang="de-DE" sz="900" kern="150" dirty="0">
                          <a:effectLst/>
                        </a:rPr>
                        <a:t>BRN</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a:effectLst/>
                        </a:rPr>
                        <a:t>I1.01</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noFill/>
                  </a:tcPr>
                </a:tc>
                <a:tc hMerge="1" vMerge="1">
                  <a:txBody>
                    <a:bodyPr/>
                    <a:lstStyle/>
                    <a:p>
                      <a:endParaRPr lang="de-DE"/>
                    </a:p>
                  </a:txBody>
                  <a:tcPr/>
                </a:tc>
                <a:extLst>
                  <a:ext uri="{0D108BD9-81ED-4DB2-BD59-A6C34878D82A}">
                    <a16:rowId xmlns:a16="http://schemas.microsoft.com/office/drawing/2014/main" val="371665044"/>
                  </a:ext>
                </a:extLst>
              </a:tr>
              <a:tr h="199592">
                <a:tc gridSpan="3">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noFill/>
                      <a:prstDash val="solid"/>
                      <a:round/>
                      <a:headEnd type="none" w="med" len="med"/>
                      <a:tailEnd type="none" w="med" len="med"/>
                    </a:lnR>
                    <a:noFill/>
                  </a:tcPr>
                </a:tc>
                <a:tc hMerge="1">
                  <a:txBody>
                    <a:bodyPr/>
                    <a:lstStyle/>
                    <a:p>
                      <a:endParaRPr lang="de-DE"/>
                    </a:p>
                  </a:txBody>
                  <a:tcPr/>
                </a:tc>
                <a:tc hMerge="1">
                  <a:txBody>
                    <a:bodyPr/>
                    <a:lstStyle/>
                    <a:p>
                      <a:endParaRPr lang="de-DE"/>
                    </a:p>
                  </a:txBody>
                  <a:tcPr/>
                </a:tc>
                <a:tc gridSpan="2">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hMerge="1">
                  <a:txBody>
                    <a:bodyPr/>
                    <a:lstStyle/>
                    <a:p>
                      <a:endParaRPr lang="de-DE"/>
                    </a:p>
                  </a:txBody>
                  <a:tcPr/>
                </a:tc>
                <a:tc>
                  <a:txBody>
                    <a:bodyPr/>
                    <a:lstStyle/>
                    <a:p>
                      <a:pPr algn="just">
                        <a:spcAft>
                          <a:spcPts val="0"/>
                        </a:spcAft>
                      </a:pPr>
                      <a:r>
                        <a:rPr lang="de-DE" sz="900" kern="150" dirty="0">
                          <a:effectLst/>
                        </a:rPr>
                        <a:t>Ballsport </a:t>
                      </a:r>
                      <a:r>
                        <a:rPr lang="de-DE" sz="900" kern="150" dirty="0" smtClean="0">
                          <a:effectLst/>
                        </a:rPr>
                        <a:t>Mädchen (offen)</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accent1">
                        <a:lumMod val="40000"/>
                        <a:lumOff val="60000"/>
                      </a:schemeClr>
                    </a:solidFill>
                  </a:tcPr>
                </a:tc>
                <a:tc>
                  <a:txBody>
                    <a:bodyPr/>
                    <a:lstStyle/>
                    <a:p>
                      <a:pPr algn="just">
                        <a:spcAft>
                          <a:spcPts val="0"/>
                        </a:spcAft>
                      </a:pPr>
                      <a:r>
                        <a:rPr lang="de-DE" sz="900" kern="150" dirty="0">
                          <a:effectLst/>
                        </a:rPr>
                        <a:t>7. Stunde</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accent1">
                        <a:lumMod val="40000"/>
                        <a:lumOff val="60000"/>
                      </a:schemeClr>
                    </a:solidFill>
                  </a:tcPr>
                </a:tc>
                <a:tc gridSpan="2" vMerge="1">
                  <a:txBody>
                    <a:bodyPr/>
                    <a:lstStyle/>
                    <a:p>
                      <a:pPr algn="just">
                        <a:spcAft>
                          <a:spcPts val="0"/>
                        </a:spcAft>
                      </a:pPr>
                      <a:endParaRPr lang="de-DE" sz="900" kern="150" dirty="0" smtClean="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noFill/>
                  </a:tcPr>
                </a:tc>
                <a:tc hMerge="1" vMerge="1">
                  <a:txBody>
                    <a:bodyPr/>
                    <a:lstStyle/>
                    <a:p>
                      <a:endParaRPr lang="de-DE"/>
                    </a:p>
                  </a:txBody>
                  <a:tcPr/>
                </a:tc>
                <a:extLst>
                  <a:ext uri="{0D108BD9-81ED-4DB2-BD59-A6C34878D82A}">
                    <a16:rowId xmlns:a16="http://schemas.microsoft.com/office/drawing/2014/main" val="2414590969"/>
                  </a:ext>
                </a:extLst>
              </a:tr>
              <a:tr h="228908">
                <a:tc gridSpan="3">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noFill/>
                      <a:prstDash val="solid"/>
                      <a:round/>
                      <a:headEnd type="none" w="med" len="med"/>
                      <a:tailEnd type="none" w="med" len="med"/>
                    </a:lnR>
                    <a:noFill/>
                  </a:tcPr>
                </a:tc>
                <a:tc hMerge="1">
                  <a:txBody>
                    <a:bodyPr/>
                    <a:lstStyle/>
                    <a:p>
                      <a:endParaRPr lang="de-DE"/>
                    </a:p>
                  </a:txBody>
                  <a:tcPr/>
                </a:tc>
                <a:tc hMerge="1">
                  <a:txBody>
                    <a:bodyPr/>
                    <a:lstStyle/>
                    <a:p>
                      <a:endParaRPr lang="de-DE"/>
                    </a:p>
                  </a:txBody>
                  <a:tcPr/>
                </a:tc>
                <a:tc gridSpan="2">
                  <a:txBody>
                    <a:bodyPr/>
                    <a:lstStyle/>
                    <a:p>
                      <a:pPr algn="just">
                        <a:spcAft>
                          <a:spcPts val="0"/>
                        </a:spcAft>
                      </a:pP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hMerge="1">
                  <a:txBody>
                    <a:bodyPr/>
                    <a:lstStyle/>
                    <a:p>
                      <a:endParaRPr lang="de-DE"/>
                    </a:p>
                  </a:txBody>
                  <a:tcPr/>
                </a:tc>
                <a:tc>
                  <a:txBody>
                    <a:bodyPr/>
                    <a:lstStyle/>
                    <a:p>
                      <a:pPr algn="just">
                        <a:spcAft>
                          <a:spcPts val="0"/>
                        </a:spcAft>
                      </a:pPr>
                      <a:r>
                        <a:rPr lang="de-DE" sz="900" kern="150">
                          <a:effectLst/>
                        </a:rPr>
                        <a:t>ZIN</a:t>
                      </a:r>
                      <a:endParaRPr lang="de-DE" sz="900" kern="15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solidFill>
                      <a:schemeClr val="bg1">
                        <a:lumMod val="95000"/>
                      </a:schemeClr>
                    </a:solidFill>
                  </a:tcPr>
                </a:tc>
                <a:tc>
                  <a:txBody>
                    <a:bodyPr/>
                    <a:lstStyle/>
                    <a:p>
                      <a:pPr algn="just">
                        <a:spcAft>
                          <a:spcPts val="0"/>
                        </a:spcAft>
                      </a:pPr>
                      <a:r>
                        <a:rPr lang="de-DE" sz="900" kern="150" dirty="0" err="1">
                          <a:effectLst/>
                        </a:rPr>
                        <a:t>LLbz</a:t>
                      </a:r>
                      <a:endParaRPr lang="de-DE" sz="900" kern="150" dirty="0">
                        <a:effectLst/>
                        <a:latin typeface="Times New Roman" panose="02020603050405020304" pitchFamily="18" charset="0"/>
                        <a:ea typeface="SimSun" panose="02010600030101010101" pitchFamily="2" charset="-122"/>
                        <a:cs typeface="Mangal"/>
                      </a:endParaRPr>
                    </a:p>
                  </a:txBody>
                  <a:tcPr marL="68580" marR="68580" marT="0" marB="0">
                    <a:lnR w="12700" cap="flat" cmpd="sng" algn="ctr">
                      <a:solidFill>
                        <a:schemeClr val="bg1">
                          <a:lumMod val="65000"/>
                        </a:schemeClr>
                      </a:solidFill>
                      <a:prstDash val="solid"/>
                      <a:round/>
                      <a:headEnd type="none" w="med" len="med"/>
                      <a:tailEnd type="none" w="med" len="med"/>
                    </a:lnR>
                    <a:solidFill>
                      <a:schemeClr val="bg1">
                        <a:lumMod val="95000"/>
                      </a:schemeClr>
                    </a:solidFill>
                  </a:tcPr>
                </a:tc>
                <a:tc gridSpan="2" vMerge="1">
                  <a:txBody>
                    <a:bodyPr/>
                    <a:lstStyle/>
                    <a:p>
                      <a:pPr algn="just">
                        <a:spcAft>
                          <a:spcPts val="0"/>
                        </a:spcAft>
                      </a:pPr>
                      <a:endParaRPr lang="de-DE" sz="900" kern="150" dirty="0" smtClean="0">
                        <a:effectLst/>
                        <a:latin typeface="Times New Roman" panose="02020603050405020304" pitchFamily="18" charset="0"/>
                        <a:ea typeface="SimSun" panose="02010600030101010101" pitchFamily="2" charset="-122"/>
                        <a:cs typeface="Mangal"/>
                      </a:endParaRPr>
                    </a:p>
                  </a:txBody>
                  <a:tcPr marL="68580" marR="68580" marT="0" marB="0">
                    <a:lnL w="12700" cap="flat" cmpd="sng" algn="ctr">
                      <a:solidFill>
                        <a:schemeClr val="bg1">
                          <a:lumMod val="65000"/>
                        </a:schemeClr>
                      </a:solidFill>
                      <a:prstDash val="solid"/>
                      <a:round/>
                      <a:headEnd type="none" w="med" len="med"/>
                      <a:tailEnd type="none" w="med" len="med"/>
                    </a:lnL>
                    <a:noFill/>
                  </a:tcPr>
                </a:tc>
                <a:tc hMerge="1" vMerge="1">
                  <a:txBody>
                    <a:bodyPr/>
                    <a:lstStyle/>
                    <a:p>
                      <a:endParaRPr lang="de-DE"/>
                    </a:p>
                  </a:txBody>
                  <a:tcPr/>
                </a:tc>
                <a:extLst>
                  <a:ext uri="{0D108BD9-81ED-4DB2-BD59-A6C34878D82A}">
                    <a16:rowId xmlns:a16="http://schemas.microsoft.com/office/drawing/2014/main" val="1875232343"/>
                  </a:ext>
                </a:extLst>
              </a:tr>
            </a:tbl>
          </a:graphicData>
        </a:graphic>
      </p:graphicFrame>
      <p:graphicFrame>
        <p:nvGraphicFramePr>
          <p:cNvPr id="9" name="Tabelle 8"/>
          <p:cNvGraphicFramePr>
            <a:graphicFrameLocks noGrp="1"/>
          </p:cNvGraphicFramePr>
          <p:nvPr/>
        </p:nvGraphicFramePr>
        <p:xfrm>
          <a:off x="11416937" y="4615543"/>
          <a:ext cx="208280" cy="1872343"/>
        </p:xfrm>
        <a:graphic>
          <a:graphicData uri="http://schemas.openxmlformats.org/drawingml/2006/table">
            <a:tbl>
              <a:tblPr/>
              <a:tblGrid>
                <a:gridCol w="208280">
                  <a:extLst>
                    <a:ext uri="{9D8B030D-6E8A-4147-A177-3AD203B41FA5}">
                      <a16:colId xmlns:a16="http://schemas.microsoft.com/office/drawing/2014/main" val="3082099502"/>
                    </a:ext>
                  </a:extLst>
                </a:gridCol>
              </a:tblGrid>
              <a:tr h="1872343">
                <a:tc>
                  <a:txBody>
                    <a:bodyPr/>
                    <a:lstStyle/>
                    <a:p>
                      <a:endParaRPr lang="de-DE" dirty="0"/>
                    </a:p>
                  </a:txBody>
                  <a:tcPr>
                    <a:lnL>
                      <a:noFill/>
                    </a:lnL>
                    <a:lnR>
                      <a:noFill/>
                    </a:lnR>
                    <a:lnT>
                      <a:noFill/>
                    </a:lnT>
                    <a:lnB>
                      <a:noFill/>
                    </a:lnB>
                  </a:tcPr>
                </a:tc>
                <a:extLst>
                  <a:ext uri="{0D108BD9-81ED-4DB2-BD59-A6C34878D82A}">
                    <a16:rowId xmlns:a16="http://schemas.microsoft.com/office/drawing/2014/main" val="977734230"/>
                  </a:ext>
                </a:extLst>
              </a:tr>
            </a:tbl>
          </a:graphicData>
        </a:graphic>
      </p:graphicFrame>
    </p:spTree>
    <p:extLst>
      <p:ext uri="{BB962C8B-B14F-4D97-AF65-F5344CB8AC3E}">
        <p14:creationId xmlns:p14="http://schemas.microsoft.com/office/powerpoint/2010/main" val="117093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Schulbibliothek</a:t>
            </a:r>
            <a:r>
              <a:rPr lang="en-US" altLang="ko-KR" dirty="0" smtClean="0"/>
              <a:t> 5 - 7</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2976331"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Montag</a:t>
            </a: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14:45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5 - 7</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H0.18</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Beez</a:t>
            </a: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940626" cy="4247317"/>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Calibri" pitchFamily="34"/>
              </a:rPr>
              <a:t>Du liest gerne, magst deine </a:t>
            </a:r>
            <a:r>
              <a:rPr lang="de-DE" b="1" dirty="0">
                <a:solidFill>
                  <a:srgbClr val="000000"/>
                </a:solidFill>
                <a:latin typeface="Calibri" pitchFamily="34"/>
                <a:ea typeface="Calibri" pitchFamily="34"/>
                <a:cs typeface="Calibri" pitchFamily="34"/>
              </a:rPr>
              <a:t>Leidenschaft für Bücher </a:t>
            </a:r>
            <a:r>
              <a:rPr lang="de-DE" dirty="0">
                <a:solidFill>
                  <a:srgbClr val="000000"/>
                </a:solidFill>
                <a:latin typeface="Calibri" pitchFamily="34"/>
                <a:ea typeface="Calibri" pitchFamily="34"/>
                <a:cs typeface="Calibri" pitchFamily="34"/>
              </a:rPr>
              <a:t>mit </a:t>
            </a:r>
            <a:r>
              <a:rPr lang="de-DE" dirty="0" smtClean="0">
                <a:solidFill>
                  <a:srgbClr val="000000"/>
                </a:solidFill>
                <a:latin typeface="Calibri" pitchFamily="34"/>
                <a:ea typeface="Calibri" pitchFamily="34"/>
                <a:cs typeface="Calibri" pitchFamily="34"/>
              </a:rPr>
              <a:t>Gleichgesinnten </a:t>
            </a:r>
            <a:r>
              <a:rPr lang="de-DE" dirty="0">
                <a:solidFill>
                  <a:srgbClr val="000000"/>
                </a:solidFill>
                <a:latin typeface="Calibri" pitchFamily="34"/>
                <a:ea typeface="Calibri" pitchFamily="34"/>
                <a:cs typeface="Calibri" pitchFamily="34"/>
              </a:rPr>
              <a:t>teilen und Bibliothek mitgestalten? </a:t>
            </a:r>
            <a:endParaRPr lang="de-DE" dirty="0" smtClean="0">
              <a:solidFill>
                <a:srgbClr val="000000"/>
              </a:solidFill>
              <a:latin typeface="Calibri" pitchFamily="34"/>
              <a:ea typeface="Calibri" pitchFamily="34"/>
              <a:cs typeface="Calibri" pitchFamily="34"/>
            </a:endParaRPr>
          </a:p>
          <a:p>
            <a:pPr lvl="0" algn="just">
              <a:defRPr sz="1800" b="0" i="0" u="none" strike="noStrike" kern="0" cap="none" spc="0" baseline="0">
                <a:solidFill>
                  <a:srgbClr val="000000"/>
                </a:solidFill>
                <a:uFillTx/>
              </a:defRPr>
            </a:pPr>
            <a:endParaRPr lang="de-DE" dirty="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r>
              <a:rPr lang="de-DE" b="1" dirty="0">
                <a:solidFill>
                  <a:srgbClr val="000000"/>
                </a:solidFill>
                <a:latin typeface="Calibri" pitchFamily="34"/>
                <a:ea typeface="Calibri" pitchFamily="34"/>
                <a:cs typeface="Calibri" pitchFamily="34"/>
              </a:rPr>
              <a:t>Dann bist du in der AG Schulbibliothek genau richtig!</a:t>
            </a:r>
            <a:endParaRPr lang="de-DE" dirty="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endParaRPr lang="de-DE" dirty="0" smtClean="0">
              <a:solidFill>
                <a:srgbClr val="000000"/>
              </a:solidFill>
              <a:latin typeface="Calibri" pitchFamily="34"/>
              <a:ea typeface="Calibri" pitchFamily="34"/>
              <a:cs typeface="Calibri" pitchFamily="34"/>
            </a:endParaRP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Wir </a:t>
            </a:r>
            <a:r>
              <a:rPr lang="de-DE" dirty="0">
                <a:solidFill>
                  <a:srgbClr val="000000"/>
                </a:solidFill>
                <a:latin typeface="Calibri" pitchFamily="34"/>
                <a:ea typeface="Calibri" pitchFamily="34"/>
                <a:cs typeface="Calibri" pitchFamily="34"/>
              </a:rPr>
              <a:t>arbeiten mit Büchern, Texten, Buchstaben: </a:t>
            </a:r>
          </a:p>
          <a:p>
            <a:pPr lvl="0" algn="just">
              <a:defRPr sz="1800" b="0" i="0" u="none" strike="noStrike" kern="0" cap="none" spc="0" baseline="0">
                <a:solidFill>
                  <a:srgbClr val="000000"/>
                </a:solidFill>
                <a:uFillTx/>
              </a:defRPr>
            </a:pPr>
            <a:r>
              <a:rPr lang="de-DE" dirty="0">
                <a:solidFill>
                  <a:srgbClr val="000000"/>
                </a:solidFill>
                <a:latin typeface="Calibri" pitchFamily="34"/>
                <a:ea typeface="Calibri" pitchFamily="34"/>
                <a:cs typeface="Calibri" pitchFamily="34"/>
              </a:rPr>
              <a:t>sortieren, bestellen, präsentieren, </a:t>
            </a:r>
            <a:r>
              <a:rPr lang="de-DE" dirty="0" smtClean="0">
                <a:solidFill>
                  <a:srgbClr val="000000"/>
                </a:solidFill>
                <a:latin typeface="Calibri" pitchFamily="34"/>
                <a:ea typeface="Calibri" pitchFamily="34"/>
                <a:cs typeface="Calibri" pitchFamily="34"/>
              </a:rPr>
              <a:t>empfehlen</a:t>
            </a:r>
            <a:r>
              <a:rPr lang="de-DE" dirty="0">
                <a:solidFill>
                  <a:srgbClr val="000000"/>
                </a:solidFill>
                <a:latin typeface="Calibri" pitchFamily="34"/>
                <a:ea typeface="Calibri" pitchFamily="34"/>
                <a:cs typeface="Calibri" pitchFamily="34"/>
              </a:rPr>
              <a:t>, </a:t>
            </a:r>
            <a:r>
              <a:rPr lang="de-DE" dirty="0" smtClean="0">
                <a:solidFill>
                  <a:srgbClr val="000000"/>
                </a:solidFill>
                <a:latin typeface="Calibri" pitchFamily="34"/>
                <a:ea typeface="Calibri" pitchFamily="34"/>
                <a:cs typeface="Calibri" pitchFamily="34"/>
              </a:rPr>
              <a:t>vergleichen, </a:t>
            </a: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schmökern</a:t>
            </a:r>
            <a:r>
              <a:rPr lang="de-DE" dirty="0">
                <a:solidFill>
                  <a:srgbClr val="000000"/>
                </a:solidFill>
                <a:latin typeface="Calibri" pitchFamily="34"/>
                <a:ea typeface="Calibri" pitchFamily="34"/>
                <a:cs typeface="Calibri" pitchFamily="34"/>
              </a:rPr>
              <a:t>, </a:t>
            </a:r>
            <a:r>
              <a:rPr lang="de-DE" dirty="0" smtClean="0">
                <a:solidFill>
                  <a:srgbClr val="000000"/>
                </a:solidFill>
                <a:latin typeface="Calibri" pitchFamily="34"/>
                <a:ea typeface="Calibri" pitchFamily="34"/>
                <a:cs typeface="Calibri" pitchFamily="34"/>
              </a:rPr>
              <a:t>probieren </a:t>
            </a:r>
            <a:r>
              <a:rPr lang="de-DE" dirty="0">
                <a:solidFill>
                  <a:srgbClr val="000000"/>
                </a:solidFill>
                <a:latin typeface="Calibri" pitchFamily="34"/>
                <a:ea typeface="Calibri" pitchFamily="34"/>
                <a:cs typeface="Calibri" pitchFamily="34"/>
              </a:rPr>
              <a:t>Sprache aus …</a:t>
            </a:r>
            <a:endParaRPr lang="de-DE" dirty="0">
              <a:solidFill>
                <a:srgbClr val="000000"/>
              </a:solidFill>
              <a:latin typeface="Calibri" pitchFamily="34"/>
              <a:ea typeface="Calibri" pitchFamily="34"/>
              <a:cs typeface="Times New Roman" pitchFamily="18"/>
            </a:endParaRPr>
          </a:p>
          <a:p>
            <a:pPr lvl="0" algn="just">
              <a:defRPr sz="1800" b="0" i="0" u="none" strike="noStrike" kern="0" cap="none" spc="0" baseline="0">
                <a:solidFill>
                  <a:srgbClr val="000000"/>
                </a:solidFill>
                <a:uFillTx/>
              </a:defRPr>
            </a:pPr>
            <a:endParaRPr lang="de-DE" dirty="0" smtClean="0">
              <a:solidFill>
                <a:srgbClr val="000000"/>
              </a:solidFill>
              <a:latin typeface="Calibri" pitchFamily="34"/>
              <a:ea typeface="Calibri" pitchFamily="34"/>
              <a:cs typeface="Calibri" pitchFamily="34"/>
            </a:endParaRP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Unsere </a:t>
            </a:r>
            <a:r>
              <a:rPr lang="de-DE" dirty="0">
                <a:solidFill>
                  <a:srgbClr val="000000"/>
                </a:solidFill>
                <a:latin typeface="Calibri" pitchFamily="34"/>
                <a:ea typeface="Calibri" pitchFamily="34"/>
                <a:cs typeface="Calibri" pitchFamily="34"/>
              </a:rPr>
              <a:t>Aufgabe: </a:t>
            </a:r>
            <a:r>
              <a:rPr lang="de-DE" dirty="0" smtClean="0">
                <a:solidFill>
                  <a:srgbClr val="000000"/>
                </a:solidFill>
                <a:latin typeface="Calibri" pitchFamily="34"/>
                <a:ea typeface="Calibri" pitchFamily="34"/>
                <a:cs typeface="Calibri" pitchFamily="34"/>
              </a:rPr>
              <a:t>die </a:t>
            </a:r>
            <a:r>
              <a:rPr lang="de-DE" dirty="0">
                <a:solidFill>
                  <a:srgbClr val="000000"/>
                </a:solidFill>
                <a:latin typeface="Calibri" pitchFamily="34"/>
                <a:ea typeface="Calibri" pitchFamily="34"/>
                <a:cs typeface="Calibri" pitchFamily="34"/>
              </a:rPr>
              <a:t>Bibliothek mit </a:t>
            </a:r>
            <a:r>
              <a:rPr lang="de-DE" dirty="0" smtClean="0">
                <a:solidFill>
                  <a:srgbClr val="000000"/>
                </a:solidFill>
                <a:latin typeface="Calibri" pitchFamily="34"/>
                <a:ea typeface="Calibri" pitchFamily="34"/>
                <a:cs typeface="Calibri" pitchFamily="34"/>
              </a:rPr>
              <a:t>Ideen </a:t>
            </a:r>
            <a:r>
              <a:rPr lang="de-DE" dirty="0">
                <a:solidFill>
                  <a:srgbClr val="000000"/>
                </a:solidFill>
                <a:latin typeface="Calibri" pitchFamily="34"/>
                <a:ea typeface="Calibri" pitchFamily="34"/>
                <a:cs typeface="Calibri" pitchFamily="34"/>
              </a:rPr>
              <a:t>und Leben zu </a:t>
            </a:r>
            <a:r>
              <a:rPr lang="de-DE" dirty="0" smtClean="0">
                <a:solidFill>
                  <a:srgbClr val="000000"/>
                </a:solidFill>
                <a:latin typeface="Calibri" pitchFamily="34"/>
                <a:ea typeface="Calibri" pitchFamily="34"/>
                <a:cs typeface="Calibri" pitchFamily="34"/>
              </a:rPr>
              <a:t>füllen. </a:t>
            </a:r>
          </a:p>
          <a:p>
            <a:pPr lvl="0" algn="just">
              <a:defRPr sz="1800" b="0" i="0" u="none" strike="noStrike" kern="0" cap="none" spc="0" baseline="0">
                <a:solidFill>
                  <a:srgbClr val="000000"/>
                </a:solidFill>
                <a:uFillTx/>
              </a:defRPr>
            </a:pPr>
            <a:endParaRPr lang="de-DE" dirty="0" smtClean="0">
              <a:solidFill>
                <a:srgbClr val="000000"/>
              </a:solidFill>
              <a:latin typeface="Calibri" pitchFamily="34"/>
              <a:ea typeface="Calibri" pitchFamily="34"/>
              <a:cs typeface="Calibri" pitchFamily="34"/>
            </a:endParaRPr>
          </a:p>
          <a:p>
            <a:pPr lvl="0" algn="just">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Wir:  </a:t>
            </a:r>
          </a:p>
          <a:p>
            <a:pPr marL="285750" lvl="0" indent="-285750" algn="just">
              <a:buFont typeface="Arial" panose="020B0604020202020204" pitchFamily="34" charset="0"/>
              <a:buChar char="•"/>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organisieren Buchausstellungen</a:t>
            </a:r>
          </a:p>
          <a:p>
            <a:pPr marL="285750" lvl="0" indent="-285750" algn="just">
              <a:buFont typeface="Arial" panose="020B0604020202020204" pitchFamily="34" charset="0"/>
              <a:buChar char="•"/>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entwickeln </a:t>
            </a:r>
            <a:r>
              <a:rPr lang="de-DE" dirty="0">
                <a:solidFill>
                  <a:srgbClr val="000000"/>
                </a:solidFill>
                <a:latin typeface="Calibri" pitchFamily="34"/>
                <a:ea typeface="Calibri" pitchFamily="34"/>
                <a:cs typeface="Calibri" pitchFamily="34"/>
              </a:rPr>
              <a:t>Gewinnspiele und </a:t>
            </a:r>
            <a:r>
              <a:rPr lang="de-DE" dirty="0" smtClean="0">
                <a:solidFill>
                  <a:srgbClr val="000000"/>
                </a:solidFill>
                <a:latin typeface="Calibri" pitchFamily="34"/>
                <a:ea typeface="Calibri" pitchFamily="34"/>
                <a:cs typeface="Calibri" pitchFamily="34"/>
              </a:rPr>
              <a:t>Rätsel</a:t>
            </a:r>
          </a:p>
          <a:p>
            <a:pPr marL="285750" lvl="0" indent="-285750" algn="just">
              <a:buFont typeface="Arial" panose="020B0604020202020204" pitchFamily="34" charset="0"/>
              <a:buChar char="•"/>
              <a:defRPr sz="1800" b="0" i="0" u="none" strike="noStrike" kern="0" cap="none" spc="0" baseline="0">
                <a:solidFill>
                  <a:srgbClr val="000000"/>
                </a:solidFill>
                <a:uFillTx/>
              </a:defRPr>
            </a:pPr>
            <a:r>
              <a:rPr lang="de-DE" dirty="0" smtClean="0">
                <a:solidFill>
                  <a:srgbClr val="000000"/>
                </a:solidFill>
                <a:latin typeface="Calibri" pitchFamily="34"/>
                <a:ea typeface="Calibri" pitchFamily="34"/>
                <a:cs typeface="Calibri" pitchFamily="34"/>
              </a:rPr>
              <a:t>gestalten </a:t>
            </a:r>
            <a:r>
              <a:rPr lang="de-DE" dirty="0">
                <a:solidFill>
                  <a:srgbClr val="000000"/>
                </a:solidFill>
                <a:latin typeface="Calibri" pitchFamily="34"/>
                <a:ea typeface="Calibri" pitchFamily="34"/>
                <a:cs typeface="Calibri" pitchFamily="34"/>
              </a:rPr>
              <a:t>die Bibliothek </a:t>
            </a:r>
            <a:r>
              <a:rPr lang="de-DE" dirty="0" smtClean="0">
                <a:solidFill>
                  <a:srgbClr val="000000"/>
                </a:solidFill>
                <a:latin typeface="Calibri" pitchFamily="34"/>
                <a:ea typeface="Calibri" pitchFamily="34"/>
                <a:cs typeface="Calibri" pitchFamily="34"/>
              </a:rPr>
              <a:t>immer </a:t>
            </a:r>
            <a:r>
              <a:rPr lang="de-DE" dirty="0">
                <a:solidFill>
                  <a:srgbClr val="000000"/>
                </a:solidFill>
                <a:latin typeface="Calibri" pitchFamily="34"/>
                <a:ea typeface="Calibri" pitchFamily="34"/>
                <a:cs typeface="Calibri" pitchFamily="34"/>
              </a:rPr>
              <a:t>wieder neu. </a:t>
            </a:r>
            <a:endParaRPr lang="de-DE" dirty="0">
              <a:solidFill>
                <a:srgbClr val="000000"/>
              </a:solidFill>
              <a:latin typeface="Calibri" pitchFamily="34"/>
              <a:ea typeface="Calibri" pitchFamily="34"/>
              <a:cs typeface="Times New Roman" pitchFamily="18"/>
            </a:endParaRPr>
          </a:p>
        </p:txBody>
      </p:sp>
    </p:spTree>
    <p:extLst>
      <p:ext uri="{BB962C8B-B14F-4D97-AF65-F5344CB8AC3E}">
        <p14:creationId xmlns:p14="http://schemas.microsoft.com/office/powerpoint/2010/main" val="105770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Jahrbuch</a:t>
            </a:r>
            <a:r>
              <a:rPr lang="en-US" altLang="ko-KR" dirty="0" smtClean="0"/>
              <a:t> 6 - 10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33594" y="2321460"/>
            <a:ext cx="2976331"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Montag</a:t>
            </a: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8.  </a:t>
            </a:r>
            <a:r>
              <a:rPr lang="en-US" altLang="ko-KR" sz="2000" dirty="0" err="1" smtClean="0">
                <a:solidFill>
                  <a:schemeClr val="bg1"/>
                </a:solidFill>
                <a:cs typeface="Arial" pitchFamily="34" charset="0"/>
              </a:rPr>
              <a:t>Stunde</a:t>
            </a:r>
            <a:endParaRPr lang="en-US" altLang="ko-KR" sz="2000" dirty="0" smtClean="0">
              <a:solidFill>
                <a:schemeClr val="bg1"/>
              </a:solidFill>
              <a:cs typeface="Arial" pitchFamily="34" charset="0"/>
            </a:endParaRPr>
          </a:p>
          <a:p>
            <a:r>
              <a:rPr lang="en-US" altLang="ko-KR" sz="2000" dirty="0" smtClean="0">
                <a:solidFill>
                  <a:schemeClr val="bg1"/>
                </a:solidFill>
                <a:cs typeface="Arial" pitchFamily="34" charset="0"/>
              </a:rPr>
              <a:t>	14:00 – 14:45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12</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H2.09</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Virit</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524315"/>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t>In der Jahrbuch-AG gestalten wir das </a:t>
            </a:r>
            <a:r>
              <a:rPr lang="de-DE" b="1" dirty="0"/>
              <a:t>offizielle Jahrbuch </a:t>
            </a:r>
            <a:r>
              <a:rPr lang="de-DE" dirty="0"/>
              <a:t>unserer Schule! </a:t>
            </a:r>
            <a:endParaRPr lang="de-DE" dirty="0" smtClean="0"/>
          </a:p>
          <a:p>
            <a:pPr lvl="0" algn="just">
              <a:defRPr sz="1800" b="0" i="0" u="none" strike="noStrike" kern="0" cap="none" spc="0" baseline="0">
                <a:solidFill>
                  <a:srgbClr val="000000"/>
                </a:solidFill>
                <a:uFillTx/>
              </a:defRPr>
            </a:pPr>
            <a:endParaRPr lang="de-DE" dirty="0" smtClean="0"/>
          </a:p>
          <a:p>
            <a:pPr lvl="0" algn="just">
              <a:defRPr sz="1800" b="0" i="0" u="none" strike="noStrike" kern="0" cap="none" spc="0" baseline="0">
                <a:solidFill>
                  <a:srgbClr val="000000"/>
                </a:solidFill>
                <a:uFillTx/>
              </a:defRPr>
            </a:pPr>
            <a:r>
              <a:rPr lang="de-DE" dirty="0" smtClean="0"/>
              <a:t>Hier </a:t>
            </a:r>
            <a:r>
              <a:rPr lang="de-DE" dirty="0"/>
              <a:t>könnt ihr kreativ sein, spannende </a:t>
            </a:r>
            <a:r>
              <a:rPr lang="de-DE" b="1" dirty="0"/>
              <a:t>Erinnerungen</a:t>
            </a:r>
            <a:r>
              <a:rPr lang="de-DE" dirty="0"/>
              <a:t> und die schönsten </a:t>
            </a:r>
            <a:r>
              <a:rPr lang="de-DE" b="1" dirty="0"/>
              <a:t>Highlights</a:t>
            </a:r>
            <a:r>
              <a:rPr lang="de-DE" dirty="0"/>
              <a:t> festhalten und das Schuljahr in einem professionellen Buch verewigen. </a:t>
            </a:r>
            <a:endParaRPr lang="de-DE" dirty="0" smtClean="0"/>
          </a:p>
          <a:p>
            <a:pPr lvl="0" algn="just">
              <a:defRPr sz="1800" b="0" i="0" u="none" strike="noStrike" kern="0" cap="none" spc="0" baseline="0">
                <a:solidFill>
                  <a:srgbClr val="000000"/>
                </a:solidFill>
                <a:uFillTx/>
              </a:defRPr>
            </a:pPr>
            <a:endParaRPr lang="de-DE" dirty="0"/>
          </a:p>
          <a:p>
            <a:pPr lvl="0" algn="just">
              <a:defRPr sz="1800" b="0" i="0" u="none" strike="noStrike" kern="0" cap="none" spc="0" baseline="0">
                <a:solidFill>
                  <a:srgbClr val="000000"/>
                </a:solidFill>
                <a:uFillTx/>
              </a:defRPr>
            </a:pPr>
            <a:r>
              <a:rPr lang="de-DE" dirty="0" smtClean="0"/>
              <a:t>Vom </a:t>
            </a:r>
            <a:r>
              <a:rPr lang="de-DE" dirty="0"/>
              <a:t>Design über die Fotografie bis hin zur Texterstellung – wir übernehmen alles selbst und schaffen ein einzigartiges Erinnerungsstück, das das Schuljahr in all seinen Facetten festhält und alle stolz in den Händen halten können.</a:t>
            </a:r>
            <a:br>
              <a:rPr lang="de-DE" dirty="0"/>
            </a:br>
            <a:endParaRPr lang="de-DE" dirty="0"/>
          </a:p>
          <a:p>
            <a:pPr lvl="0" algn="just">
              <a:defRPr sz="1800" b="0" i="0" u="none" strike="noStrike" kern="0" cap="none" spc="0" baseline="0">
                <a:solidFill>
                  <a:srgbClr val="000000"/>
                </a:solidFill>
                <a:uFillTx/>
              </a:defRPr>
            </a:pPr>
            <a:r>
              <a:rPr lang="de-DE" dirty="0" smtClean="0"/>
              <a:t>Egal, ob du bereits Erfahrung hast oder einfach nur Lust hast, mitzumachen – alle sind Willkommen. </a:t>
            </a:r>
          </a:p>
          <a:p>
            <a:pPr lvl="0" algn="just">
              <a:defRPr sz="1800" b="0" i="0" u="none" strike="noStrike" kern="0" cap="none" spc="0" baseline="0">
                <a:solidFill>
                  <a:srgbClr val="000000"/>
                </a:solidFill>
                <a:uFillTx/>
              </a:defRPr>
            </a:pPr>
            <a:r>
              <a:rPr lang="de-DE" dirty="0" smtClean="0"/>
              <a:t/>
            </a:r>
            <a:br>
              <a:rPr lang="de-DE" dirty="0" smtClean="0"/>
            </a:br>
            <a:endParaRPr lang="de-DE" dirty="0">
              <a:solidFill>
                <a:srgbClr val="000000"/>
              </a:solidFill>
            </a:endParaRPr>
          </a:p>
        </p:txBody>
      </p:sp>
    </p:spTree>
    <p:extLst>
      <p:ext uri="{BB962C8B-B14F-4D97-AF65-F5344CB8AC3E}">
        <p14:creationId xmlns:p14="http://schemas.microsoft.com/office/powerpoint/2010/main" val="1218707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87532"/>
            <a:ext cx="9144000" cy="768085"/>
          </a:xfrm>
        </p:spPr>
        <p:txBody>
          <a:bodyPr>
            <a:normAutofit/>
          </a:bodyPr>
          <a:lstStyle/>
          <a:p>
            <a:r>
              <a:rPr lang="en-US" altLang="ko-KR" dirty="0" smtClean="0"/>
              <a:t>Garten 5 - 10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899711" y="2149660"/>
            <a:ext cx="3308732" cy="4278094"/>
          </a:xfrm>
          <a:prstGeom prst="rect">
            <a:avLst/>
          </a:prstGeom>
          <a:noFill/>
        </p:spPr>
        <p:txBody>
          <a:bodyPr wrap="square" rtlCol="0" anchor="ctr">
            <a:spAutoFit/>
          </a:bodyPr>
          <a:lstStyle/>
          <a:p>
            <a:r>
              <a:rPr lang="en-US" altLang="ko-KR" sz="2000" dirty="0">
                <a:solidFill>
                  <a:schemeClr val="bg1"/>
                </a:solidFill>
                <a:cs typeface="Arial" pitchFamily="34" charset="0"/>
              </a:rPr>
              <a:t>Tag: 	</a:t>
            </a:r>
            <a:r>
              <a:rPr lang="en-US" altLang="ko-KR" sz="2000" dirty="0" smtClean="0">
                <a:solidFill>
                  <a:schemeClr val="bg1"/>
                </a:solidFill>
                <a:cs typeface="Arial" pitchFamily="34" charset="0"/>
              </a:rPr>
              <a:t>Montag</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Zeit</a:t>
            </a:r>
            <a:r>
              <a:rPr lang="en-US" altLang="ko-KR" sz="2000" dirty="0">
                <a:solidFill>
                  <a:schemeClr val="bg1"/>
                </a:solidFill>
                <a:cs typeface="Arial" pitchFamily="34" charset="0"/>
              </a:rPr>
              <a:t>: 	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14:00 </a:t>
            </a:r>
            <a:r>
              <a:rPr lang="en-US" altLang="ko-KR" sz="2000" dirty="0">
                <a:solidFill>
                  <a:schemeClr val="bg1"/>
                </a:solidFill>
                <a:cs typeface="Arial" pitchFamily="34" charset="0"/>
              </a:rPr>
              <a:t>– </a:t>
            </a:r>
            <a:r>
              <a:rPr lang="en-US" altLang="ko-KR" sz="2000" dirty="0" smtClean="0">
                <a:solidFill>
                  <a:schemeClr val="bg1"/>
                </a:solidFill>
                <a:cs typeface="Arial" pitchFamily="34" charset="0"/>
              </a:rPr>
              <a:t>15:35</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Jgst</a:t>
            </a:r>
            <a:r>
              <a:rPr lang="en-US" altLang="ko-KR" sz="2000" dirty="0">
                <a:solidFill>
                  <a:schemeClr val="bg1"/>
                </a:solidFill>
                <a:cs typeface="Arial" pitchFamily="34" charset="0"/>
              </a:rPr>
              <a:t>.: 	5 - 10</a:t>
            </a: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Anzahl</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keine</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Begrenzung</a:t>
            </a:r>
            <a:endParaRPr lang="en-US" altLang="ko-KR" sz="2000" dirty="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a:t>
            </a:r>
            <a:r>
              <a:rPr lang="en-US" altLang="ko-KR" sz="2000" dirty="0">
                <a:solidFill>
                  <a:schemeClr val="bg1"/>
                </a:solidFill>
                <a:cs typeface="Arial" pitchFamily="34" charset="0"/>
              </a:rPr>
              <a:t>:	H-.09</a:t>
            </a:r>
          </a:p>
          <a:p>
            <a:endParaRPr lang="en-US" altLang="ko-KR" sz="2000" dirty="0">
              <a:solidFill>
                <a:schemeClr val="bg1"/>
              </a:solidFill>
              <a:cs typeface="Arial" pitchFamily="34" charset="0"/>
            </a:endParaRPr>
          </a:p>
          <a:p>
            <a:r>
              <a:rPr lang="en-US" altLang="ko-KR" sz="2000" dirty="0" err="1">
                <a:solidFill>
                  <a:schemeClr val="bg1"/>
                </a:solidFill>
                <a:cs typeface="Arial" pitchFamily="34" charset="0"/>
              </a:rPr>
              <a:t>Leitung</a:t>
            </a:r>
            <a:r>
              <a:rPr lang="en-US" altLang="ko-KR" sz="2000" dirty="0">
                <a:solidFill>
                  <a:schemeClr val="bg1"/>
                </a:solidFill>
                <a:cs typeface="Arial" pitchFamily="34" charset="0"/>
              </a:rPr>
              <a:t>:	Frau </a:t>
            </a:r>
            <a:r>
              <a:rPr lang="en-US" altLang="ko-KR" sz="2000" dirty="0" err="1">
                <a:solidFill>
                  <a:schemeClr val="bg1"/>
                </a:solidFill>
                <a:cs typeface="Arial" pitchFamily="34" charset="0"/>
              </a:rPr>
              <a:t>Mazariegos</a:t>
            </a:r>
            <a:endParaRPr lang="en-US" altLang="ko-KR" sz="2000" dirty="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p>
          <a:p>
            <a:endParaRPr lang="ko-KR" altLang="en-US" sz="1600" b="1" dirty="0">
              <a:solidFill>
                <a:schemeClr val="bg1"/>
              </a:solidFill>
              <a:latin typeface="Arial" pitchFamily="34" charset="0"/>
              <a:cs typeface="Arial" pitchFamily="34" charset="0"/>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810" y="441916"/>
            <a:ext cx="1535016" cy="859315"/>
          </a:xfrm>
          <a:prstGeom prst="rect">
            <a:avLst/>
          </a:prstGeom>
          <a:noFill/>
          <a:ln>
            <a:noFill/>
          </a:ln>
        </p:spPr>
      </p:pic>
      <p:sp>
        <p:nvSpPr>
          <p:cNvPr id="4" name="Textfeld 3"/>
          <p:cNvSpPr txBox="1"/>
          <p:nvPr/>
        </p:nvSpPr>
        <p:spPr>
          <a:xfrm>
            <a:off x="4394200" y="1487277"/>
            <a:ext cx="6909106" cy="3160923"/>
          </a:xfrm>
          <a:prstGeom prst="rect">
            <a:avLst/>
          </a:prstGeom>
          <a:noFill/>
        </p:spPr>
        <p:txBody>
          <a:bodyPr wrap="square" rtlCol="0">
            <a:spAutoFit/>
          </a:bodyPr>
          <a:lstStyle/>
          <a:p>
            <a:pPr algn="just">
              <a:defRPr sz="1800" b="0" i="0" u="none" strike="noStrike" kern="0" cap="none" spc="0" baseline="0">
                <a:solidFill>
                  <a:srgbClr val="000000"/>
                </a:solidFill>
                <a:uFillTx/>
              </a:defRPr>
            </a:pPr>
            <a:r>
              <a:rPr lang="de-DE" kern="0" dirty="0">
                <a:solidFill>
                  <a:srgbClr val="000000"/>
                </a:solidFill>
                <a:ea typeface="Microsoft YaHei" pitchFamily="2"/>
                <a:cs typeface="Arial Unicode MS" pitchFamily="2"/>
              </a:rPr>
              <a:t>… Beim Gärtnern kommen einem die besten Ideen …</a:t>
            </a:r>
          </a:p>
          <a:p>
            <a:pPr algn="just">
              <a:defRPr sz="1800" b="0" i="0" u="none" strike="noStrike" kern="0" cap="none" spc="0" baseline="0">
                <a:solidFill>
                  <a:srgbClr val="000000"/>
                </a:solidFill>
                <a:uFillTx/>
              </a:defRPr>
            </a:pPr>
            <a:endParaRPr lang="de-DE" kern="0" dirty="0">
              <a:solidFill>
                <a:srgbClr val="000000"/>
              </a:solidFill>
              <a:ea typeface="Microsoft YaHei" pitchFamily="2"/>
              <a:cs typeface="Arial Unicode MS" pitchFamily="2"/>
            </a:endParaRPr>
          </a:p>
          <a:p>
            <a:pPr algn="just">
              <a:defRPr sz="1800" b="0" i="0" u="none" strike="noStrike" kern="0" cap="none" spc="0" baseline="0">
                <a:solidFill>
                  <a:srgbClr val="000000"/>
                </a:solidFill>
                <a:uFillTx/>
              </a:defRPr>
            </a:pPr>
            <a:r>
              <a:rPr lang="de-DE" kern="0" dirty="0">
                <a:solidFill>
                  <a:srgbClr val="000000"/>
                </a:solidFill>
                <a:ea typeface="Microsoft YaHei" pitchFamily="2"/>
                <a:cs typeface="Arial Unicode MS" pitchFamily="2"/>
              </a:rPr>
              <a:t>Wenn auch du keine Lust mehr hast, nur zu Hause zu sitzen und lieber deine Zeit in der </a:t>
            </a:r>
            <a:r>
              <a:rPr lang="de-DE" b="1" kern="0" dirty="0">
                <a:solidFill>
                  <a:srgbClr val="000000"/>
                </a:solidFill>
                <a:ea typeface="Microsoft YaHei" pitchFamily="2"/>
                <a:cs typeface="Arial Unicode MS" pitchFamily="2"/>
              </a:rPr>
              <a:t>Natur</a:t>
            </a:r>
            <a:r>
              <a:rPr lang="de-DE" kern="0" dirty="0">
                <a:solidFill>
                  <a:srgbClr val="000000"/>
                </a:solidFill>
                <a:ea typeface="Microsoft YaHei" pitchFamily="2"/>
                <a:cs typeface="Arial Unicode MS" pitchFamily="2"/>
              </a:rPr>
              <a:t> mit </a:t>
            </a:r>
            <a:r>
              <a:rPr lang="de-DE" b="1" kern="0" dirty="0">
                <a:solidFill>
                  <a:srgbClr val="000000"/>
                </a:solidFill>
                <a:ea typeface="Microsoft YaHei" pitchFamily="2"/>
                <a:cs typeface="Arial Unicode MS" pitchFamily="2"/>
              </a:rPr>
              <a:t>produktiven Arbeiten </a:t>
            </a:r>
            <a:r>
              <a:rPr lang="de-DE" kern="0" dirty="0">
                <a:solidFill>
                  <a:srgbClr val="000000"/>
                </a:solidFill>
                <a:ea typeface="Microsoft YaHei" pitchFamily="2"/>
                <a:cs typeface="Arial Unicode MS" pitchFamily="2"/>
              </a:rPr>
              <a:t>verbringen möchtest, bist du in der Garten-AG genau richtig.</a:t>
            </a:r>
          </a:p>
          <a:p>
            <a:pPr algn="just">
              <a:defRPr sz="1800" b="0" i="0" u="none" strike="noStrike" kern="0" cap="none" spc="0" baseline="0">
                <a:solidFill>
                  <a:srgbClr val="000000"/>
                </a:solidFill>
                <a:uFillTx/>
              </a:defRPr>
            </a:pPr>
            <a:endParaRPr lang="de-DE" kern="0" dirty="0">
              <a:solidFill>
                <a:srgbClr val="000000"/>
              </a:solidFill>
              <a:ea typeface="Microsoft YaHei" pitchFamily="2"/>
              <a:cs typeface="Arial Unicode MS" pitchFamily="2"/>
            </a:endParaRPr>
          </a:p>
          <a:p>
            <a:pPr algn="just">
              <a:defRPr sz="1800" b="0" i="0" u="none" strike="noStrike" kern="0" cap="none" spc="0" baseline="0">
                <a:solidFill>
                  <a:srgbClr val="000000"/>
                </a:solidFill>
                <a:uFillTx/>
              </a:defRPr>
            </a:pPr>
            <a:r>
              <a:rPr lang="de-DE" kern="0" dirty="0">
                <a:solidFill>
                  <a:srgbClr val="000000"/>
                </a:solidFill>
                <a:ea typeface="Microsoft YaHei" pitchFamily="2"/>
                <a:cs typeface="Arial Unicode MS" pitchFamily="2"/>
              </a:rPr>
              <a:t>Neben den klassischen Arbeiten, die im </a:t>
            </a:r>
            <a:r>
              <a:rPr lang="de-DE" b="1" kern="0" dirty="0">
                <a:solidFill>
                  <a:srgbClr val="000000"/>
                </a:solidFill>
                <a:ea typeface="Microsoft YaHei" pitchFamily="2"/>
                <a:cs typeface="Arial Unicode MS" pitchFamily="2"/>
              </a:rPr>
              <a:t>Jahresverlauf</a:t>
            </a:r>
            <a:r>
              <a:rPr lang="de-DE" kern="0" dirty="0">
                <a:solidFill>
                  <a:srgbClr val="000000"/>
                </a:solidFill>
                <a:ea typeface="Microsoft YaHei" pitchFamily="2"/>
                <a:cs typeface="Arial Unicode MS" pitchFamily="2"/>
              </a:rPr>
              <a:t> in einem Garten anfallen, werden vor allem auch Projekte rund um den Schulgarten geplant und umgesetzt. </a:t>
            </a:r>
          </a:p>
          <a:p>
            <a:pPr algn="just">
              <a:defRPr sz="1800" b="0" i="0" u="none" strike="noStrike" kern="0" cap="none" spc="0" baseline="0">
                <a:solidFill>
                  <a:srgbClr val="000000"/>
                </a:solidFill>
                <a:uFillTx/>
              </a:defRPr>
            </a:pPr>
            <a:endParaRPr lang="de-DE" kern="0" dirty="0">
              <a:solidFill>
                <a:srgbClr val="000000"/>
              </a:solidFill>
              <a:ea typeface="Microsoft YaHei" pitchFamily="2"/>
              <a:cs typeface="Arial Unicode MS" pitchFamily="2"/>
            </a:endParaRPr>
          </a:p>
          <a:p>
            <a:pPr algn="just">
              <a:defRPr sz="1800" b="0" i="0" u="none" strike="noStrike" kern="0" cap="none" spc="0" baseline="0">
                <a:solidFill>
                  <a:srgbClr val="000000"/>
                </a:solidFill>
                <a:uFillTx/>
              </a:defRPr>
            </a:pPr>
            <a:r>
              <a:rPr lang="de-DE" kern="0" dirty="0">
                <a:solidFill>
                  <a:srgbClr val="000000"/>
                </a:solidFill>
                <a:ea typeface="Microsoft YaHei" pitchFamily="2"/>
                <a:cs typeface="Arial Unicode MS" pitchFamily="2"/>
              </a:rPr>
              <a:t>Wichtig hierbei sind vor allem </a:t>
            </a:r>
            <a:r>
              <a:rPr lang="de-DE" b="1" kern="0" dirty="0">
                <a:solidFill>
                  <a:srgbClr val="000000"/>
                </a:solidFill>
                <a:ea typeface="Microsoft YaHei" pitchFamily="2"/>
                <a:cs typeface="Arial Unicode MS" pitchFamily="2"/>
              </a:rPr>
              <a:t>Kreativität und Initiative</a:t>
            </a:r>
            <a:r>
              <a:rPr lang="de-DE" kern="0" dirty="0">
                <a:solidFill>
                  <a:srgbClr val="000000"/>
                </a:solidFill>
                <a:ea typeface="Microsoft YaHei" pitchFamily="2"/>
                <a:cs typeface="Arial Unicode MS" pitchFamily="2"/>
              </a:rPr>
              <a:t>.</a:t>
            </a:r>
          </a:p>
        </p:txBody>
      </p:sp>
      <p:sp>
        <p:nvSpPr>
          <p:cNvPr id="7"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8" name="Grafik 7"/>
          <p:cNvPicPr/>
          <p:nvPr/>
        </p:nvPicPr>
        <p:blipFill rotWithShape="1">
          <a:blip r:embed="rId3">
            <a:extLst>
              <a:ext uri="{28A0092B-C50C-407E-A947-70E740481C1C}">
                <a14:useLocalDpi xmlns:a14="http://schemas.microsoft.com/office/drawing/2010/main" val="0"/>
              </a:ext>
            </a:extLst>
          </a:blip>
          <a:srcRect l="-1776" t="6904" r="59689"/>
          <a:stretch/>
        </p:blipFill>
        <p:spPr bwMode="auto">
          <a:xfrm>
            <a:off x="445922" y="437659"/>
            <a:ext cx="776654" cy="740727"/>
          </a:xfrm>
          <a:prstGeom prst="rect">
            <a:avLst/>
          </a:prstGeom>
          <a:noFill/>
          <a:ln>
            <a:noFill/>
          </a:ln>
        </p:spPr>
      </p:pic>
    </p:spTree>
    <p:extLst>
      <p:ext uri="{BB962C8B-B14F-4D97-AF65-F5344CB8AC3E}">
        <p14:creationId xmlns:p14="http://schemas.microsoft.com/office/powerpoint/2010/main" val="3293718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Radioexperimente</a:t>
            </a:r>
            <a:r>
              <a:rPr lang="en-US" altLang="ko-KR" dirty="0" smtClean="0"/>
              <a:t> 6 - 10</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2167224"/>
            <a:ext cx="3185866" cy="4278094"/>
          </a:xfrm>
          <a:prstGeom prst="rect">
            <a:avLst/>
          </a:prstGeom>
          <a:noFill/>
        </p:spPr>
        <p:txBody>
          <a:bodyPr wrap="square" rtlCol="0" anchor="ctr">
            <a:spAutoFit/>
          </a:bodyPr>
          <a:lstStyle/>
          <a:p>
            <a:r>
              <a:rPr lang="en-US" altLang="ko-KR" sz="2000" dirty="0" smtClean="0">
                <a:solidFill>
                  <a:schemeClr val="bg1"/>
                </a:solidFill>
                <a:cs typeface="Arial" pitchFamily="34" charset="0"/>
              </a:rPr>
              <a:t>Tag: 	Montag</a:t>
            </a: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a:t>
            </a:r>
            <a:r>
              <a:rPr lang="en-US" altLang="ko-KR" sz="2000" dirty="0">
                <a:solidFill>
                  <a:schemeClr val="bg1"/>
                </a:solidFill>
                <a:cs typeface="Arial" pitchFamily="34" charset="0"/>
              </a:rPr>
              <a:t>8. / 9.  </a:t>
            </a:r>
            <a:r>
              <a:rPr lang="en-US" altLang="ko-KR" sz="2000" dirty="0" err="1">
                <a:solidFill>
                  <a:schemeClr val="bg1"/>
                </a:solidFill>
                <a:cs typeface="Arial" pitchFamily="34" charset="0"/>
              </a:rPr>
              <a:t>Stunde</a:t>
            </a:r>
            <a:endParaRPr lang="en-US" altLang="ko-KR" sz="2000" dirty="0">
              <a:solidFill>
                <a:schemeClr val="bg1"/>
              </a:solidFill>
              <a:cs typeface="Arial" pitchFamily="34" charset="0"/>
            </a:endParaRPr>
          </a:p>
          <a:p>
            <a:r>
              <a:rPr lang="en-US" altLang="ko-KR" sz="2000" dirty="0">
                <a:solidFill>
                  <a:schemeClr val="bg1"/>
                </a:solidFill>
                <a:cs typeface="Arial" pitchFamily="34" charset="0"/>
              </a:rPr>
              <a:t>	14:00 – 15:35</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6 - 10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max. 10</a:t>
            </a: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I1.03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Herr </a:t>
            </a:r>
            <a:r>
              <a:rPr lang="en-US" altLang="ko-KR" sz="2000" dirty="0" err="1" smtClean="0">
                <a:solidFill>
                  <a:schemeClr val="bg1"/>
                </a:solidFill>
                <a:cs typeface="Arial" pitchFamily="34" charset="0"/>
              </a:rPr>
              <a:t>Krückeberg</a:t>
            </a:r>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955203"/>
          </a:xfrm>
          <a:prstGeom prst="rect">
            <a:avLst/>
          </a:prstGeom>
          <a:noFill/>
        </p:spPr>
        <p:txBody>
          <a:bodyPr wrap="square" rtlCol="0">
            <a:spAutoFit/>
          </a:bodyPr>
          <a:lstStyle/>
          <a:p>
            <a:r>
              <a:rPr lang="de-DE" dirty="0" smtClean="0"/>
              <a:t>Wenn du Spaß daran hast, mit </a:t>
            </a:r>
            <a:r>
              <a:rPr lang="de-DE" b="1" dirty="0" smtClean="0"/>
              <a:t>Stimme</a:t>
            </a:r>
            <a:r>
              <a:rPr lang="de-DE" dirty="0" smtClean="0"/>
              <a:t> und </a:t>
            </a:r>
            <a:r>
              <a:rPr lang="de-DE" b="1" dirty="0" smtClean="0"/>
              <a:t>Mikrophon</a:t>
            </a:r>
            <a:r>
              <a:rPr lang="de-DE" dirty="0" smtClean="0"/>
              <a:t> umzugehen, erfahren möchtest, wie eine </a:t>
            </a:r>
            <a:r>
              <a:rPr lang="de-DE" b="1" dirty="0" smtClean="0"/>
              <a:t>Radiosendung</a:t>
            </a:r>
            <a:r>
              <a:rPr lang="de-DE" dirty="0" smtClean="0"/>
              <a:t> entsteht und Lust hast, selbst verschiedene Formen von Hörfunkbeiträgen </a:t>
            </a:r>
            <a:r>
              <a:rPr lang="de-DE" b="1" dirty="0" smtClean="0"/>
              <a:t>auszuprobieren</a:t>
            </a:r>
            <a:r>
              <a:rPr lang="de-DE" dirty="0" smtClean="0"/>
              <a:t>, ist das für dich die richtige AG.</a:t>
            </a:r>
          </a:p>
          <a:p>
            <a:endParaRPr lang="de-DE" dirty="0" smtClean="0"/>
          </a:p>
          <a:p>
            <a:r>
              <a:rPr lang="de-DE" dirty="0" smtClean="0"/>
              <a:t>Je </a:t>
            </a:r>
            <a:r>
              <a:rPr lang="de-DE" dirty="0"/>
              <a:t>nach Interesse sind folgende Bausteine möglich:</a:t>
            </a:r>
          </a:p>
          <a:p>
            <a:pPr marL="285750" lvl="0" indent="-285750">
              <a:buFont typeface="Arial" panose="020B0604020202020204" pitchFamily="34" charset="0"/>
              <a:buChar char="•"/>
            </a:pPr>
            <a:r>
              <a:rPr lang="de-DE" sz="1600" dirty="0"/>
              <a:t>Sprechübungen</a:t>
            </a:r>
          </a:p>
          <a:p>
            <a:pPr marL="285750" lvl="0" indent="-285750">
              <a:buFont typeface="Arial" panose="020B0604020202020204" pitchFamily="34" charset="0"/>
              <a:buChar char="•"/>
            </a:pPr>
            <a:r>
              <a:rPr lang="de-DE" sz="1600" dirty="0"/>
              <a:t>Durchführung von Umfragen und Interviews</a:t>
            </a:r>
          </a:p>
          <a:p>
            <a:pPr marL="285750" lvl="0" indent="-285750">
              <a:buFont typeface="Arial" panose="020B0604020202020204" pitchFamily="34" charset="0"/>
              <a:buChar char="•"/>
            </a:pPr>
            <a:r>
              <a:rPr lang="de-DE" sz="1600" dirty="0"/>
              <a:t>Einführung in das Schnittprogramm </a:t>
            </a:r>
            <a:r>
              <a:rPr lang="de-DE" sz="1600" dirty="0" err="1"/>
              <a:t>Audacity</a:t>
            </a:r>
            <a:endParaRPr lang="de-DE" sz="1600" dirty="0"/>
          </a:p>
          <a:p>
            <a:pPr marL="285750" lvl="0" indent="-285750">
              <a:buFont typeface="Arial" panose="020B0604020202020204" pitchFamily="34" charset="0"/>
              <a:buChar char="•"/>
            </a:pPr>
            <a:r>
              <a:rPr lang="de-DE" sz="1600" dirty="0"/>
              <a:t>Produktion von Beiträgen</a:t>
            </a:r>
          </a:p>
          <a:p>
            <a:pPr marL="285750" lvl="0" indent="-285750">
              <a:buFont typeface="Arial" panose="020B0604020202020204" pitchFamily="34" charset="0"/>
              <a:buChar char="•"/>
            </a:pPr>
            <a:r>
              <a:rPr lang="de-DE" sz="1600" dirty="0"/>
              <a:t>Moderationen</a:t>
            </a:r>
          </a:p>
          <a:p>
            <a:pPr marL="285750" lvl="0" indent="-285750">
              <a:buFont typeface="Arial" panose="020B0604020202020204" pitchFamily="34" charset="0"/>
              <a:buChar char="•"/>
            </a:pPr>
            <a:r>
              <a:rPr lang="de-DE" sz="1600" dirty="0"/>
              <a:t>Senderbesuche</a:t>
            </a:r>
          </a:p>
          <a:p>
            <a:pPr marL="285750" lvl="0" indent="-285750">
              <a:buFont typeface="Arial" panose="020B0604020202020204" pitchFamily="34" charset="0"/>
              <a:buChar char="•"/>
            </a:pPr>
            <a:r>
              <a:rPr lang="de-DE" sz="1600" dirty="0"/>
              <a:t>Audio-Dokumentation von Schulevents</a:t>
            </a:r>
          </a:p>
          <a:p>
            <a:pPr marL="285750" lvl="0" indent="-285750">
              <a:buFont typeface="Arial" panose="020B0604020202020204" pitchFamily="34" charset="0"/>
              <a:buChar char="•"/>
            </a:pPr>
            <a:r>
              <a:rPr lang="de-DE" sz="1600" dirty="0"/>
              <a:t>Zusammenarbeit mit anderen AGs (z. B. Chor, Theater, Jahrbuch, Garten, Sport, …)</a:t>
            </a:r>
          </a:p>
          <a:p>
            <a:pPr marL="285750" lvl="0" indent="-285750">
              <a:buFont typeface="Arial" panose="020B0604020202020204" pitchFamily="34" charset="0"/>
              <a:buChar char="•"/>
            </a:pPr>
            <a:r>
              <a:rPr lang="de-DE" sz="1600" dirty="0"/>
              <a:t>Hörspiele</a:t>
            </a:r>
          </a:p>
          <a:p>
            <a:pPr marL="285750" lvl="0" indent="-285750">
              <a:buFont typeface="Arial" panose="020B0604020202020204" pitchFamily="34" charset="0"/>
              <a:buChar char="•"/>
            </a:pPr>
            <a:r>
              <a:rPr lang="de-DE" sz="1600" dirty="0"/>
              <a:t>Tonarchiv (Natur, Technik, Schule, Zeitzeugen)</a:t>
            </a:r>
          </a:p>
          <a:p>
            <a:pPr marL="285750" lvl="0" indent="-285750">
              <a:buFont typeface="Arial" panose="020B0604020202020204" pitchFamily="34" charset="0"/>
              <a:buChar char="•"/>
            </a:pPr>
            <a:r>
              <a:rPr lang="de-DE" sz="1600" dirty="0"/>
              <a:t>Geschichte des Radios</a:t>
            </a:r>
          </a:p>
          <a:p>
            <a:pPr marL="285750" lvl="0" indent="-285750">
              <a:buFont typeface="Arial" panose="020B0604020202020204" pitchFamily="34" charset="0"/>
              <a:buChar char="•"/>
            </a:pPr>
            <a:r>
              <a:rPr lang="de-DE" sz="1600" dirty="0"/>
              <a:t>Besuch Radiomuseum </a:t>
            </a:r>
            <a:r>
              <a:rPr lang="de-DE" sz="1600" dirty="0" smtClean="0"/>
              <a:t>Offenbach</a:t>
            </a:r>
            <a:r>
              <a:rPr lang="de-DE" sz="1600" dirty="0" smtClean="0">
                <a:solidFill>
                  <a:srgbClr val="000000"/>
                </a:solidFill>
                <a:ea typeface="Microsoft YaHei" pitchFamily="2"/>
                <a:cs typeface="Arial Unicode MS" pitchFamily="2"/>
              </a:rPr>
              <a:t>!</a:t>
            </a:r>
            <a:endParaRPr lang="de-DE" sz="1600" dirty="0">
              <a:solidFill>
                <a:srgbClr val="000000"/>
              </a:solidFill>
              <a:ea typeface="Microsoft YaHei" pitchFamily="2"/>
              <a:cs typeface="Arial Unicode MS" pitchFamily="2"/>
            </a:endParaRPr>
          </a:p>
        </p:txBody>
      </p:sp>
    </p:spTree>
    <p:extLst>
      <p:ext uri="{BB962C8B-B14F-4D97-AF65-F5344CB8AC3E}">
        <p14:creationId xmlns:p14="http://schemas.microsoft.com/office/powerpoint/2010/main" val="339705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7530"/>
            <a:ext cx="12192000" cy="768085"/>
          </a:xfrm>
        </p:spPr>
        <p:txBody>
          <a:bodyPr/>
          <a:lstStyle/>
          <a:p>
            <a:r>
              <a:rPr lang="en-US" altLang="ko-KR" dirty="0" err="1" smtClean="0"/>
              <a:t>Unterstufen-Chor</a:t>
            </a:r>
            <a:r>
              <a:rPr lang="en-US" altLang="ko-KR" dirty="0" smtClean="0"/>
              <a:t> 5 - 6</a:t>
            </a:r>
            <a:endParaRPr lang="ko-KR" altLang="en-US" dirty="0"/>
          </a:p>
        </p:txBody>
      </p:sp>
      <p:sp>
        <p:nvSpPr>
          <p:cNvPr id="62" name="TextBox 61">
            <a:extLst>
              <a:ext uri="{FF2B5EF4-FFF2-40B4-BE49-F238E27FC236}">
                <a16:creationId xmlns:a16="http://schemas.microsoft.com/office/drawing/2014/main" id="{FC7FB609-7A19-44D1-B525-84CFE1AFC4B9}"/>
              </a:ext>
            </a:extLst>
          </p:cNvPr>
          <p:cNvSpPr txBox="1"/>
          <p:nvPr/>
        </p:nvSpPr>
        <p:spPr>
          <a:xfrm>
            <a:off x="1011561" y="1859448"/>
            <a:ext cx="3152815" cy="4893647"/>
          </a:xfrm>
          <a:prstGeom prst="rect">
            <a:avLst/>
          </a:prstGeom>
          <a:noFill/>
        </p:spPr>
        <p:txBody>
          <a:bodyPr wrap="square" rtlCol="0" anchor="ctr">
            <a:spAutoFit/>
          </a:bodyPr>
          <a:lstStyle/>
          <a:p>
            <a:r>
              <a:rPr lang="en-US" altLang="ko-KR" sz="2000" dirty="0" smtClean="0">
                <a:solidFill>
                  <a:schemeClr val="bg1"/>
                </a:solidFill>
                <a:cs typeface="Arial" pitchFamily="34" charset="0"/>
              </a:rPr>
              <a:t>Tag: 	Montag</a:t>
            </a:r>
          </a:p>
          <a:p>
            <a:endParaRPr lang="en-US" altLang="ko-KR" sz="2000" dirty="0" smtClean="0">
              <a:solidFill>
                <a:schemeClr val="bg1"/>
              </a:solidFill>
              <a:cs typeface="Arial" pitchFamily="34" charset="0"/>
            </a:endParaRPr>
          </a:p>
          <a:p>
            <a:r>
              <a:rPr lang="en-US" altLang="ko-KR" sz="2000" dirty="0" err="1" smtClean="0">
                <a:solidFill>
                  <a:schemeClr val="bg1"/>
                </a:solidFill>
                <a:cs typeface="Arial" pitchFamily="34" charset="0"/>
              </a:rPr>
              <a:t>Zeit</a:t>
            </a:r>
            <a:r>
              <a:rPr lang="en-US" altLang="ko-KR" sz="2000" dirty="0" smtClean="0">
                <a:solidFill>
                  <a:schemeClr val="bg1"/>
                </a:solidFill>
                <a:cs typeface="Arial" pitchFamily="34" charset="0"/>
              </a:rPr>
              <a:t>: 	8. / 9. </a:t>
            </a:r>
            <a:r>
              <a:rPr lang="en-US" altLang="ko-KR" sz="2000" dirty="0" err="1" smtClean="0">
                <a:solidFill>
                  <a:schemeClr val="bg1"/>
                </a:solidFill>
                <a:cs typeface="Arial" pitchFamily="34" charset="0"/>
              </a:rPr>
              <a:t>Stunde</a:t>
            </a:r>
            <a:endParaRPr lang="en-US" altLang="ko-KR" sz="2000" dirty="0" smtClean="0">
              <a:solidFill>
                <a:schemeClr val="bg1"/>
              </a:solidFill>
              <a:cs typeface="Arial" pitchFamily="34" charset="0"/>
            </a:endParaRPr>
          </a:p>
          <a:p>
            <a:r>
              <a:rPr lang="en-US" altLang="ko-KR" sz="2000" dirty="0" smtClean="0">
                <a:solidFill>
                  <a:schemeClr val="bg1"/>
                </a:solidFill>
                <a:cs typeface="Arial" pitchFamily="34" charset="0"/>
              </a:rPr>
              <a:t>	14:00 – 15:00</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Jgst</a:t>
            </a:r>
            <a:r>
              <a:rPr lang="en-US" altLang="ko-KR" sz="2000" dirty="0" smtClean="0">
                <a:solidFill>
                  <a:schemeClr val="bg1"/>
                </a:solidFill>
                <a:cs typeface="Arial" pitchFamily="34" charset="0"/>
              </a:rPr>
              <a:t>.: 	5 - 6</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Anzahl</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ohne</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Begrenzung</a:t>
            </a:r>
            <a:endParaRPr lang="en-US" altLang="ko-KR" sz="2000" dirty="0" smtClean="0">
              <a:solidFill>
                <a:schemeClr val="bg1"/>
              </a:solidFill>
              <a:cs typeface="Arial" pitchFamily="34" charset="0"/>
            </a:endParaRPr>
          </a:p>
          <a:p>
            <a:endParaRPr lang="en-US" altLang="ko-KR" sz="2000" dirty="0">
              <a:solidFill>
                <a:schemeClr val="bg1"/>
              </a:solidFill>
              <a:cs typeface="Arial" pitchFamily="34" charset="0"/>
            </a:endParaRPr>
          </a:p>
          <a:p>
            <a:r>
              <a:rPr lang="en-US" altLang="ko-KR" sz="2000" dirty="0" smtClean="0">
                <a:solidFill>
                  <a:schemeClr val="bg1"/>
                </a:solidFill>
                <a:cs typeface="Arial" pitchFamily="34" charset="0"/>
              </a:rPr>
              <a:t>Ort:	H-.13</a:t>
            </a:r>
          </a:p>
          <a:p>
            <a:endParaRPr lang="en-US" altLang="ko-KR" sz="2000" dirty="0">
              <a:solidFill>
                <a:schemeClr val="bg1"/>
              </a:solidFill>
              <a:cs typeface="Arial" pitchFamily="34" charset="0"/>
            </a:endParaRPr>
          </a:p>
          <a:p>
            <a:r>
              <a:rPr lang="en-US" altLang="ko-KR" sz="2000" dirty="0" err="1" smtClean="0">
                <a:solidFill>
                  <a:schemeClr val="bg1"/>
                </a:solidFill>
                <a:cs typeface="Arial" pitchFamily="34" charset="0"/>
              </a:rPr>
              <a:t>Leitung</a:t>
            </a:r>
            <a:r>
              <a:rPr lang="en-US" altLang="ko-KR" sz="2000" dirty="0" smtClean="0">
                <a:solidFill>
                  <a:schemeClr val="bg1"/>
                </a:solidFill>
                <a:cs typeface="Arial" pitchFamily="34" charset="0"/>
              </a:rPr>
              <a:t>:	Frau </a:t>
            </a:r>
            <a:r>
              <a:rPr lang="en-US" altLang="ko-KR" sz="2000" dirty="0" err="1" smtClean="0">
                <a:solidFill>
                  <a:schemeClr val="bg1"/>
                </a:solidFill>
                <a:cs typeface="Arial" pitchFamily="34" charset="0"/>
              </a:rPr>
              <a:t>Möhn</a:t>
            </a:r>
            <a:endParaRPr lang="en-US" altLang="ko-KR" sz="2000" dirty="0" smtClean="0">
              <a:solidFill>
                <a:schemeClr val="bg1"/>
              </a:solidFill>
              <a:cs typeface="Arial" pitchFamily="34" charset="0"/>
            </a:endParaRPr>
          </a:p>
          <a:p>
            <a:r>
              <a:rPr lang="en-US" altLang="ko-KR" sz="2000" dirty="0" smtClean="0">
                <a:solidFill>
                  <a:schemeClr val="bg1"/>
                </a:solidFill>
                <a:cs typeface="Arial" pitchFamily="34" charset="0"/>
              </a:rPr>
              <a:t>                Frau </a:t>
            </a:r>
            <a:r>
              <a:rPr lang="en-US" altLang="ko-KR" sz="2000" dirty="0" err="1">
                <a:solidFill>
                  <a:schemeClr val="bg1"/>
                </a:solidFill>
                <a:cs typeface="Arial" pitchFamily="34" charset="0"/>
              </a:rPr>
              <a:t>Görde</a:t>
            </a:r>
            <a:r>
              <a:rPr lang="en-US" altLang="ko-KR" sz="2000" dirty="0">
                <a:solidFill>
                  <a:schemeClr val="bg1"/>
                </a:solidFill>
                <a:cs typeface="Arial" pitchFamily="34" charset="0"/>
              </a:rPr>
              <a:t>-Vogt</a:t>
            </a:r>
          </a:p>
          <a:p>
            <a:endParaRPr lang="en-US" altLang="ko-KR" sz="2000" dirty="0" smtClean="0">
              <a:solidFill>
                <a:schemeClr val="bg1"/>
              </a:solidFill>
              <a:cs typeface="Arial" pitchFamily="34" charset="0"/>
            </a:endParaRPr>
          </a:p>
          <a:p>
            <a:r>
              <a:rPr lang="en-US" altLang="ko-KR" sz="1600" b="1" dirty="0">
                <a:solidFill>
                  <a:schemeClr val="bg1"/>
                </a:solidFill>
                <a:latin typeface="Arial" pitchFamily="34" charset="0"/>
                <a:cs typeface="Arial" pitchFamily="34" charset="0"/>
              </a:rPr>
              <a:t>	</a:t>
            </a:r>
            <a:endParaRPr lang="en-US" altLang="ko-KR" sz="1600" b="1" dirty="0" smtClean="0">
              <a:solidFill>
                <a:schemeClr val="bg1"/>
              </a:solidFill>
              <a:latin typeface="Arial" pitchFamily="34" charset="0"/>
              <a:cs typeface="Arial" pitchFamily="34" charset="0"/>
            </a:endParaRPr>
          </a:p>
          <a:p>
            <a:endParaRPr lang="ko-KR" altLang="en-US" sz="1600" b="1" dirty="0">
              <a:solidFill>
                <a:schemeClr val="bg1"/>
              </a:solidFill>
              <a:latin typeface="Arial" pitchFamily="34" charset="0"/>
              <a:cs typeface="Arial" pitchFamily="34" charset="0"/>
            </a:endParaRPr>
          </a:p>
        </p:txBody>
      </p:sp>
      <p:sp>
        <p:nvSpPr>
          <p:cNvPr id="106" name="Rounded Rectangle 51">
            <a:extLst>
              <a:ext uri="{FF2B5EF4-FFF2-40B4-BE49-F238E27FC236}">
                <a16:creationId xmlns:a16="http://schemas.microsoft.com/office/drawing/2014/main" id="{A7E4FA8A-AD41-47FC-A762-DBEB945B92AB}"/>
              </a:ext>
            </a:extLst>
          </p:cNvPr>
          <p:cNvSpPr/>
          <p:nvPr/>
        </p:nvSpPr>
        <p:spPr>
          <a:xfrm rot="16200000" flipH="1">
            <a:off x="3448908" y="1856171"/>
            <a:ext cx="490649" cy="46207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56" name="Grafik 55" descr="https://media.4teachers.de/images/thumbs/image_thumb.3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6186" y="441914"/>
            <a:ext cx="1542205" cy="859315"/>
          </a:xfrm>
          <a:prstGeom prst="rect">
            <a:avLst/>
          </a:prstGeom>
          <a:noFill/>
          <a:ln>
            <a:noFill/>
          </a:ln>
        </p:spPr>
      </p:pic>
      <p:sp>
        <p:nvSpPr>
          <p:cNvPr id="4" name="Textfeld 3"/>
          <p:cNvSpPr txBox="1"/>
          <p:nvPr/>
        </p:nvSpPr>
        <p:spPr>
          <a:xfrm>
            <a:off x="4572001" y="1487277"/>
            <a:ext cx="6786390" cy="4524315"/>
          </a:xfrm>
          <a:prstGeom prst="rect">
            <a:avLst/>
          </a:prstGeom>
          <a:noFill/>
        </p:spPr>
        <p:txBody>
          <a:bodyPr wrap="square" rtlCol="0">
            <a:spAutoFit/>
          </a:bodyPr>
          <a:lstStyle/>
          <a:p>
            <a:pPr lvl="0" algn="ju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Wenn du gerne singst, deine Stimme klanglich weiter entwickeln möchtest und Freude daran hast, mit anderen gemeinsam vor Publikum aufzutreten, </a:t>
            </a:r>
            <a:r>
              <a:rPr lang="de-DE" b="1" dirty="0">
                <a:solidFill>
                  <a:srgbClr val="000000"/>
                </a:solidFill>
                <a:ea typeface="Calibri" pitchFamily="34"/>
                <a:cs typeface="Times New Roman" pitchFamily="18"/>
              </a:rPr>
              <a:t>dann bist du in der Chor-AG 5+6 richtig</a:t>
            </a:r>
            <a:r>
              <a:rPr lang="de-DE" b="1" dirty="0" smtClean="0">
                <a:solidFill>
                  <a:srgbClr val="000000"/>
                </a:solidFill>
                <a:ea typeface="Calibri" pitchFamily="34"/>
                <a:cs typeface="Times New Roman" pitchFamily="18"/>
              </a:rPr>
              <a:t>!</a:t>
            </a: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Was erwartet Dich in der Chor-AG?  </a:t>
            </a:r>
            <a:endParaRPr lang="de-DE" dirty="0" smtClean="0">
              <a:solidFill>
                <a:srgbClr val="000000"/>
              </a:solidFill>
              <a:ea typeface="Calibri" pitchFamily="34"/>
              <a:cs typeface="Times New Roman" pitchFamily="18"/>
            </a:endParaRPr>
          </a:p>
          <a:p>
            <a:pPr lvl="0" algn="ju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marL="342900" lvl="0" indent="-342900" algn="just">
              <a:buSzPct val="100000"/>
              <a:buFont typeface="Arial" pitchFamily="34"/>
              <a:buChar char="•"/>
              <a:tabLst>
                <a:tab pos="457200" algn="l"/>
              </a:tabLst>
              <a:defRPr sz="1800" b="0" i="0" u="none" strike="noStrike" kern="0" cap="none" spc="0" baseline="0">
                <a:solidFill>
                  <a:srgbClr val="000000"/>
                </a:solidFill>
                <a:uFillTx/>
              </a:defRPr>
            </a:pPr>
            <a:r>
              <a:rPr lang="de-DE" dirty="0" err="1">
                <a:solidFill>
                  <a:srgbClr val="000000"/>
                </a:solidFill>
                <a:ea typeface="Calibri" pitchFamily="34"/>
                <a:cs typeface="Times New Roman" pitchFamily="18"/>
              </a:rPr>
              <a:t>WarmUp</a:t>
            </a:r>
            <a:r>
              <a:rPr lang="de-DE" dirty="0">
                <a:solidFill>
                  <a:srgbClr val="000000"/>
                </a:solidFill>
                <a:ea typeface="Calibri" pitchFamily="34"/>
                <a:cs typeface="Times New Roman" pitchFamily="18"/>
              </a:rPr>
              <a:t> für Körper und Stimme </a:t>
            </a:r>
            <a:r>
              <a:rPr lang="de-DE" dirty="0" smtClean="0">
                <a:solidFill>
                  <a:srgbClr val="000000"/>
                </a:solidFill>
                <a:ea typeface="Calibri" pitchFamily="34"/>
                <a:cs typeface="Times New Roman" pitchFamily="18"/>
              </a:rPr>
              <a:t>zu </a:t>
            </a:r>
            <a:r>
              <a:rPr lang="de-DE" dirty="0">
                <a:solidFill>
                  <a:srgbClr val="000000"/>
                </a:solidFill>
                <a:ea typeface="Calibri" pitchFamily="34"/>
                <a:cs typeface="Times New Roman" pitchFamily="18"/>
              </a:rPr>
              <a:t>Beginn einer jeden </a:t>
            </a:r>
            <a:r>
              <a:rPr lang="de-DE" dirty="0" smtClean="0">
                <a:solidFill>
                  <a:srgbClr val="000000"/>
                </a:solidFill>
                <a:ea typeface="Calibri" pitchFamily="34"/>
                <a:cs typeface="Times New Roman" pitchFamily="18"/>
              </a:rPr>
              <a:t>Chorprobe</a:t>
            </a:r>
          </a:p>
          <a:p>
            <a:pPr lvl="0" algn="just">
              <a:buSzPct val="100000"/>
              <a:tabLst>
                <a:tab pos="457200" algn="l"/>
              </a:tabLst>
              <a:defRPr sz="1800" b="0" i="0" u="none" strike="noStrike" kern="0" cap="none" spc="0" baseline="0">
                <a:solidFill>
                  <a:srgbClr val="000000"/>
                </a:solidFill>
                <a:uFillTx/>
              </a:defRPr>
            </a:pPr>
            <a:r>
              <a:rPr lang="de-DE" dirty="0" smtClean="0">
                <a:solidFill>
                  <a:srgbClr val="000000"/>
                </a:solidFill>
                <a:ea typeface="Calibri" pitchFamily="34"/>
                <a:cs typeface="Times New Roman" pitchFamily="18"/>
              </a:rPr>
              <a:t> </a:t>
            </a:r>
            <a:endParaRPr lang="de-DE" dirty="0">
              <a:solidFill>
                <a:srgbClr val="000000"/>
              </a:solidFill>
              <a:ea typeface="Calibri" pitchFamily="34"/>
              <a:cs typeface="Times New Roman" pitchFamily="18"/>
            </a:endParaRPr>
          </a:p>
          <a:p>
            <a:pPr marL="342900" lvl="0" indent="-342900" algn="just">
              <a:buSzPct val="100000"/>
              <a:buFont typeface="Arial" pitchFamily="34"/>
              <a:buChar char="•"/>
              <a:tabLst>
                <a:tab pos="457200" algn="l"/>
              </a:tabL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Lieder in unterschiedlichen </a:t>
            </a:r>
            <a:r>
              <a:rPr lang="de-DE" dirty="0" smtClean="0">
                <a:solidFill>
                  <a:srgbClr val="000000"/>
                </a:solidFill>
                <a:ea typeface="Calibri" pitchFamily="34"/>
                <a:cs typeface="Times New Roman" pitchFamily="18"/>
              </a:rPr>
              <a:t>Sprachen </a:t>
            </a:r>
            <a:r>
              <a:rPr lang="de-DE" dirty="0">
                <a:solidFill>
                  <a:srgbClr val="000000"/>
                </a:solidFill>
                <a:ea typeface="Calibri" pitchFamily="34"/>
                <a:cs typeface="Times New Roman" pitchFamily="18"/>
              </a:rPr>
              <a:t>und </a:t>
            </a:r>
            <a:endParaRPr lang="de-DE" dirty="0" smtClean="0">
              <a:solidFill>
                <a:srgbClr val="000000"/>
              </a:solidFill>
              <a:ea typeface="Calibri" pitchFamily="34"/>
              <a:cs typeface="Times New Roman" pitchFamily="18"/>
            </a:endParaRPr>
          </a:p>
          <a:p>
            <a:pPr lvl="0" algn="just">
              <a:buSzPct val="100000"/>
              <a:tabLst>
                <a:tab pos="457200" algn="l"/>
              </a:tabL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 </a:t>
            </a:r>
            <a:r>
              <a:rPr lang="de-DE" dirty="0" smtClean="0">
                <a:solidFill>
                  <a:srgbClr val="000000"/>
                </a:solidFill>
                <a:ea typeface="Calibri" pitchFamily="34"/>
                <a:cs typeface="Times New Roman" pitchFamily="18"/>
              </a:rPr>
              <a:t>     zu </a:t>
            </a:r>
            <a:r>
              <a:rPr lang="de-DE" dirty="0">
                <a:solidFill>
                  <a:srgbClr val="000000"/>
                </a:solidFill>
                <a:ea typeface="Calibri" pitchFamily="34"/>
                <a:cs typeface="Times New Roman" pitchFamily="18"/>
              </a:rPr>
              <a:t>verschiedenen </a:t>
            </a:r>
            <a:r>
              <a:rPr lang="de-DE" dirty="0" smtClean="0">
                <a:solidFill>
                  <a:srgbClr val="000000"/>
                </a:solidFill>
                <a:ea typeface="Calibri" pitchFamily="34"/>
                <a:cs typeface="Times New Roman" pitchFamily="18"/>
              </a:rPr>
              <a:t>Anlässen.</a:t>
            </a:r>
          </a:p>
          <a:p>
            <a:pPr lvl="0" algn="just">
              <a:buSzPct val="100000"/>
              <a:tabLst>
                <a:tab pos="457200" algn="l"/>
              </a:tabL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marL="342900" lvl="0" indent="-342900" algn="just">
              <a:buSzPct val="100000"/>
              <a:buFont typeface="Arial" pitchFamily="34"/>
              <a:buChar char="•"/>
              <a:tabLst>
                <a:tab pos="457200" algn="l"/>
              </a:tabL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Stimmbildung </a:t>
            </a:r>
            <a:endParaRPr lang="de-DE" dirty="0" smtClean="0">
              <a:solidFill>
                <a:srgbClr val="000000"/>
              </a:solidFill>
              <a:ea typeface="Calibri" pitchFamily="34"/>
              <a:cs typeface="Times New Roman" pitchFamily="18"/>
            </a:endParaRPr>
          </a:p>
          <a:p>
            <a:pPr lvl="0" algn="just">
              <a:buSzPct val="100000"/>
              <a:tabLst>
                <a:tab pos="457200" algn="l"/>
              </a:tabL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marL="342900" lvl="0" indent="-342900" algn="just">
              <a:buSzPct val="100000"/>
              <a:buFont typeface="Arial" pitchFamily="34"/>
              <a:buChar char="•"/>
              <a:tabLst>
                <a:tab pos="457200" algn="l"/>
              </a:tabLst>
              <a:defRPr sz="1800" b="0" i="0" u="none" strike="noStrike" kern="0" cap="none" spc="0" baseline="0">
                <a:solidFill>
                  <a:srgbClr val="000000"/>
                </a:solidFill>
                <a:uFillTx/>
              </a:defRPr>
            </a:pPr>
            <a:r>
              <a:rPr lang="de-DE" dirty="0">
                <a:solidFill>
                  <a:srgbClr val="000000"/>
                </a:solidFill>
                <a:ea typeface="Calibri" pitchFamily="34"/>
                <a:cs typeface="Times New Roman" pitchFamily="18"/>
              </a:rPr>
              <a:t>Mitwirken bei Schulkonzerten </a:t>
            </a:r>
            <a:r>
              <a:rPr lang="de-DE" dirty="0" smtClean="0">
                <a:solidFill>
                  <a:srgbClr val="000000"/>
                </a:solidFill>
                <a:ea typeface="Calibri" pitchFamily="34"/>
                <a:cs typeface="Times New Roman" pitchFamily="18"/>
              </a:rPr>
              <a:t>und weiteren </a:t>
            </a:r>
            <a:r>
              <a:rPr lang="de-DE" dirty="0">
                <a:solidFill>
                  <a:srgbClr val="000000"/>
                </a:solidFill>
                <a:ea typeface="Calibri" pitchFamily="34"/>
                <a:cs typeface="Times New Roman" pitchFamily="18"/>
              </a:rPr>
              <a:t>festlichen Anlässen. </a:t>
            </a:r>
            <a:endParaRPr lang="de-DE" dirty="0" smtClean="0">
              <a:solidFill>
                <a:srgbClr val="000000"/>
              </a:solidFill>
              <a:ea typeface="Calibri" pitchFamily="34"/>
              <a:cs typeface="Times New Roman" pitchFamily="18"/>
            </a:endParaRPr>
          </a:p>
          <a:p>
            <a:pPr marL="342900" lvl="0" indent="-342900" algn="just">
              <a:buSzPct val="100000"/>
              <a:buFont typeface="Arial" pitchFamily="34"/>
              <a:buChar char="•"/>
              <a:tabLst>
                <a:tab pos="457200" algn="l"/>
              </a:tabLst>
              <a:defRPr sz="1800" b="0" i="0" u="none" strike="noStrike" kern="0" cap="none" spc="0" baseline="0">
                <a:solidFill>
                  <a:srgbClr val="000000"/>
                </a:solidFill>
                <a:uFillTx/>
              </a:defRPr>
            </a:pPr>
            <a:endParaRPr lang="de-DE" dirty="0">
              <a:solidFill>
                <a:srgbClr val="000000"/>
              </a:solidFill>
              <a:ea typeface="Calibri" pitchFamily="34"/>
              <a:cs typeface="Times New Roman" pitchFamily="18"/>
            </a:endParaRPr>
          </a:p>
          <a:p>
            <a:pPr lvl="0" algn="just">
              <a:buSzPct val="100000"/>
              <a:tabLst>
                <a:tab pos="457200" algn="l"/>
              </a:tabLst>
              <a:defRPr sz="1800" b="0" i="0" u="none" strike="noStrike" kern="0" cap="none" spc="0" baseline="0">
                <a:solidFill>
                  <a:srgbClr val="000000"/>
                </a:solidFill>
                <a:uFillTx/>
              </a:defRPr>
            </a:pPr>
            <a:r>
              <a:rPr lang="de-DE" b="1" dirty="0" smtClean="0">
                <a:solidFill>
                  <a:srgbClr val="000000"/>
                </a:solidFill>
                <a:ea typeface="Calibri" pitchFamily="34"/>
                <a:cs typeface="Times New Roman" pitchFamily="18"/>
              </a:rPr>
              <a:t>Der Chor startet ab dem 16.09..</a:t>
            </a:r>
            <a:endParaRPr lang="de-DE" b="1" dirty="0">
              <a:solidFill>
                <a:srgbClr val="000000"/>
              </a:solidFill>
              <a:ea typeface="Calibri" pitchFamily="34"/>
              <a:cs typeface="Times New Roman" pitchFamily="18"/>
            </a:endParaRPr>
          </a:p>
        </p:txBody>
      </p:sp>
    </p:spTree>
    <p:extLst>
      <p:ext uri="{BB962C8B-B14F-4D97-AF65-F5344CB8AC3E}">
        <p14:creationId xmlns:p14="http://schemas.microsoft.com/office/powerpoint/2010/main" val="2661106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4681</Words>
  <Application>Microsoft Office PowerPoint</Application>
  <PresentationFormat>Breitbild</PresentationFormat>
  <Paragraphs>931</Paragraphs>
  <Slides>34</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34</vt:i4>
      </vt:variant>
    </vt:vector>
  </HeadingPairs>
  <TitlesOfParts>
    <vt:vector size="47" baseType="lpstr">
      <vt:lpstr>Arial Unicode MS</vt:lpstr>
      <vt:lpstr>맑은 고딕</vt:lpstr>
      <vt:lpstr>Microsoft YaHei</vt:lpstr>
      <vt:lpstr>SimSun</vt:lpstr>
      <vt:lpstr>Arial</vt:lpstr>
      <vt:lpstr>Bradley Hand ITC</vt:lpstr>
      <vt:lpstr>Calibri</vt:lpstr>
      <vt:lpstr>Calibri Light</vt:lpstr>
      <vt:lpstr>Mangal</vt:lpstr>
      <vt:lpstr>Segoe UI Symbol</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Hoppe</dc:creator>
  <cp:lastModifiedBy>Beez, Katrin</cp:lastModifiedBy>
  <cp:revision>142</cp:revision>
  <cp:lastPrinted>2024-09-03T12:14:55Z</cp:lastPrinted>
  <dcterms:created xsi:type="dcterms:W3CDTF">2023-02-22T17:34:33Z</dcterms:created>
  <dcterms:modified xsi:type="dcterms:W3CDTF">2024-09-03T12:19:50Z</dcterms:modified>
</cp:coreProperties>
</file>